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lear Sans Regular" charset="1" panose="020B0503030202020304"/>
      <p:regular r:id="rId11"/>
    </p:embeddedFont>
    <p:embeddedFont>
      <p:font typeface="Clear Sans Regular Bold" charset="1" panose="020B0603030202020304"/>
      <p:regular r:id="rId12"/>
    </p:embeddedFont>
    <p:embeddedFont>
      <p:font typeface="Clear Sans Regular Italics" charset="1" panose="020B0503030202090304"/>
      <p:regular r:id="rId13"/>
    </p:embeddedFont>
    <p:embeddedFont>
      <p:font typeface="Clear Sans Regular Bold Italics" charset="1" panose="020B0603030202090304"/>
      <p:regular r:id="rId14"/>
    </p:embeddedFont>
    <p:embeddedFont>
      <p:font typeface="Open Sans Extra Bold" charset="1" panose="020B0906030804020204"/>
      <p:regular r:id="rId15"/>
    </p:embeddedFont>
    <p:embeddedFont>
      <p:font typeface="Open Sans Extra Bold Italics" charset="1" panose="020B0906030804020204"/>
      <p:regular r:id="rId16"/>
    </p:embeddedFont>
    <p:embeddedFont>
      <p:font typeface="Cantata One" charset="1" panose="020605030707000607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51" Target="slides/slide34.xml" Type="http://schemas.openxmlformats.org/officeDocument/2006/relationships/slide"/><Relationship Id="rId52" Target="slides/slide35.xml" Type="http://schemas.openxmlformats.org/officeDocument/2006/relationships/slide"/><Relationship Id="rId53" Target="slides/slide36.xml" Type="http://schemas.openxmlformats.org/officeDocument/2006/relationships/slide"/><Relationship Id="rId54" Target="slides/slide37.xml" Type="http://schemas.openxmlformats.org/officeDocument/2006/relationships/slide"/><Relationship Id="rId55" Target="slides/slide38.xml" Type="http://schemas.openxmlformats.org/officeDocument/2006/relationships/slide"/><Relationship Id="rId56" Target="slides/slide39.xml" Type="http://schemas.openxmlformats.org/officeDocument/2006/relationships/slide"/><Relationship Id="rId57" Target="slides/slide4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jpe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2" Target="../media/image35.jpeg" Type="http://schemas.openxmlformats.org/officeDocument/2006/relationships/image"/><Relationship Id="rId3" Target="../media/image36.jpeg" Type="http://schemas.openxmlformats.org/officeDocument/2006/relationships/image"/><Relationship Id="rId4" Target="../media/image37.jpeg" Type="http://schemas.openxmlformats.org/officeDocument/2006/relationships/image"/><Relationship Id="rId5" Target="../media/image38.jpeg" Type="http://schemas.openxmlformats.org/officeDocument/2006/relationships/image"/><Relationship Id="rId6" Target="../media/image39.jpeg" Type="http://schemas.openxmlformats.org/officeDocument/2006/relationships/image"/><Relationship Id="rId7" Target="../media/image40.jpeg" Type="http://schemas.openxmlformats.org/officeDocument/2006/relationships/image"/><Relationship Id="rId8" Target="../media/image41.jpeg" Type="http://schemas.openxmlformats.org/officeDocument/2006/relationships/image"/><Relationship Id="rId9" Target="../media/image42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54.png" Type="http://schemas.openxmlformats.org/officeDocument/2006/relationships/image"/><Relationship Id="rId19" Target="../media/image55.svg" Type="http://schemas.openxmlformats.org/officeDocument/2006/relationships/image"/><Relationship Id="rId2" Target="../media/image8.png" Type="http://schemas.openxmlformats.org/officeDocument/2006/relationships/image"/><Relationship Id="rId20" Target="../media/image56.png" Type="http://schemas.openxmlformats.org/officeDocument/2006/relationships/image"/><Relationship Id="rId21" Target="../media/image57.svg" Type="http://schemas.openxmlformats.org/officeDocument/2006/relationships/image"/><Relationship Id="rId22" Target="../media/image58.png" Type="http://schemas.openxmlformats.org/officeDocument/2006/relationships/image"/><Relationship Id="rId23" Target="../media/image59.svg" Type="http://schemas.openxmlformats.org/officeDocument/2006/relationships/image"/><Relationship Id="rId24" Target="../media/image60.png" Type="http://schemas.openxmlformats.org/officeDocument/2006/relationships/image"/><Relationship Id="rId25" Target="../media/image61.svg" Type="http://schemas.openxmlformats.org/officeDocument/2006/relationships/image"/><Relationship Id="rId26" Target="../media/image62.png" Type="http://schemas.openxmlformats.org/officeDocument/2006/relationships/image"/><Relationship Id="rId27" Target="../media/image63.svg" Type="http://schemas.openxmlformats.org/officeDocument/2006/relationships/image"/><Relationship Id="rId28" Target="../media/image64.png" Type="http://schemas.openxmlformats.org/officeDocument/2006/relationships/image"/><Relationship Id="rId29" Target="../media/image65.svg" Type="http://schemas.openxmlformats.org/officeDocument/2006/relationships/image"/><Relationship Id="rId3" Target="../media/image9.svg" Type="http://schemas.openxmlformats.org/officeDocument/2006/relationships/image"/><Relationship Id="rId30" Target="../media/image66.png" Type="http://schemas.openxmlformats.org/officeDocument/2006/relationships/image"/><Relationship Id="rId31" Target="../media/image67.svg" Type="http://schemas.openxmlformats.org/officeDocument/2006/relationships/image"/><Relationship Id="rId32" Target="../media/image68.png" Type="http://schemas.openxmlformats.org/officeDocument/2006/relationships/image"/><Relationship Id="rId33" Target="../media/image69.svg" Type="http://schemas.openxmlformats.org/officeDocument/2006/relationships/image"/><Relationship Id="rId34" Target="../media/image70.png" Type="http://schemas.openxmlformats.org/officeDocument/2006/relationships/image"/><Relationship Id="rId35" Target="../media/image71.svg" Type="http://schemas.openxmlformats.org/officeDocument/2006/relationships/image"/><Relationship Id="rId36" Target="../media/image72.png" Type="http://schemas.openxmlformats.org/officeDocument/2006/relationships/image"/><Relationship Id="rId37" Target="../media/image73.svg" Type="http://schemas.openxmlformats.org/officeDocument/2006/relationships/image"/><Relationship Id="rId38" Target="../media/image74.png" Type="http://schemas.openxmlformats.org/officeDocument/2006/relationships/image"/><Relationship Id="rId39" Target="../media/image75.svg" Type="http://schemas.openxmlformats.org/officeDocument/2006/relationships/image"/><Relationship Id="rId4" Target="../media/image44.png" Type="http://schemas.openxmlformats.org/officeDocument/2006/relationships/image"/><Relationship Id="rId40" Target="../media/image76.png" Type="http://schemas.openxmlformats.org/officeDocument/2006/relationships/image"/><Relationship Id="rId41" Target="../media/image77.svg" Type="http://schemas.openxmlformats.org/officeDocument/2006/relationships/image"/><Relationship Id="rId42" Target="../media/image2.png" Type="http://schemas.openxmlformats.org/officeDocument/2006/relationships/image"/><Relationship Id="rId43" Target="../media/image3.sv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50958" y="3474701"/>
            <a:ext cx="5841760" cy="7053932"/>
          </a:xfrm>
          <a:prstGeom prst="rect">
            <a:avLst/>
          </a:prstGeom>
          <a:solidFill>
            <a:srgbClr val="FFB923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5596" t="0" r="18845" b="0"/>
          <a:stretch>
            <a:fillRect/>
          </a:stretch>
        </p:blipFill>
        <p:spPr>
          <a:xfrm flipH="false" flipV="false" rot="0">
            <a:off x="0" y="176134"/>
            <a:ext cx="18288000" cy="31389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590990" y="5239660"/>
            <a:ext cx="2833328" cy="51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1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13514641" y="6808888"/>
            <a:ext cx="390967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51067" y="7318112"/>
            <a:ext cx="4722371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 Bold"/>
              </a:rPr>
              <a:t>To create a ‘Smart University’ to ensure the sustainable development of the institution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982481"/>
            <a:ext cx="10260908" cy="4275819"/>
            <a:chOff x="0" y="0"/>
            <a:chExt cx="13681210" cy="570109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5085147"/>
              <a:ext cx="8334441" cy="615944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0" y="142875"/>
              <a:ext cx="13681210" cy="4577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3263"/>
                </a:lnSpc>
                <a:spcBef>
                  <a:spcPct val="0"/>
                </a:spcBef>
              </a:pPr>
              <a:r>
                <a:rPr lang="en-US" spc="-122" sz="12281">
                  <a:solidFill>
                    <a:srgbClr val="000000"/>
                  </a:solidFill>
                  <a:latin typeface="Cantata One Bold"/>
                </a:rPr>
                <a:t>Team NAVIGATOR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69014"/>
            <a:ext cx="9008948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DEMONSTRATION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764968"/>
            <a:ext cx="9008948" cy="3493332"/>
            <a:chOff x="0" y="0"/>
            <a:chExt cx="12011931" cy="46577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2011931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We bridge the gap between consumers and audio equipment brands and makers.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57426"/>
              <a:ext cx="12011931" cy="2800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Apply page animations and transitions to emphasize ideas and make them even more memorable. Find the magic and fun in presenting, too, by pressing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C for confetti, D for a drumroll, and O for bubbles.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9171285" y="1991773"/>
            <a:ext cx="12608808" cy="6303453"/>
            <a:chOff x="0" y="0"/>
            <a:chExt cx="16811744" cy="840460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8403569" y="-3569"/>
              <a:ext cx="8404605" cy="841174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3569" y="-3569"/>
              <a:ext cx="8404605" cy="8411744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3439" r="0" b="3439"/>
          <a:stretch>
            <a:fillRect/>
          </a:stretch>
        </p:blipFill>
        <p:spPr>
          <a:xfrm flipH="false" flipV="false" rot="0">
            <a:off x="11367577" y="1028700"/>
            <a:ext cx="5891723" cy="822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1022314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1028700" y="8080196"/>
            <a:ext cx="4350401" cy="32151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772708"/>
            <a:ext cx="689712" cy="7024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41666" y="4295775"/>
            <a:ext cx="5604669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USE CASE </a:t>
            </a:r>
          </a:p>
          <a:p>
            <a:pPr algn="ctr">
              <a:lnSpc>
                <a:spcPts val="125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4152" r="0" b="4948"/>
          <a:stretch>
            <a:fillRect/>
          </a:stretch>
        </p:blipFill>
        <p:spPr>
          <a:xfrm flipH="false" flipV="false" rot="0">
            <a:off x="-247383" y="-226768"/>
            <a:ext cx="18782766" cy="386909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64504" y="5143500"/>
            <a:ext cx="3083414" cy="2229704"/>
            <a:chOff x="0" y="0"/>
            <a:chExt cx="4111218" cy="29729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411121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Retention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83789"/>
              <a:ext cx="4111218" cy="208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Engage with your audience too using Live Q&amp;A.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214703" y="5238578"/>
            <a:ext cx="405802" cy="40614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027280" y="5143500"/>
            <a:ext cx="3083414" cy="2763104"/>
            <a:chOff x="0" y="0"/>
            <a:chExt cx="4111218" cy="368413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411121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Revenue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83789"/>
              <a:ext cx="4111218" cy="2800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Send surveys your audience can answer on their devices. 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7177479" y="5238578"/>
            <a:ext cx="405802" cy="406147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3990055" y="5143500"/>
            <a:ext cx="3083414" cy="2229704"/>
            <a:chOff x="0" y="0"/>
            <a:chExt cx="4111218" cy="297293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11121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Referral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83789"/>
              <a:ext cx="4111218" cy="208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Finally, present like a pro using presenter view. 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3140255" y="5238578"/>
            <a:ext cx="405802" cy="40614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1139455"/>
            <a:ext cx="11623747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Hammersmith One Bold"/>
              </a:rPr>
              <a:t>TECHNICAL STACK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0" t="21264" r="6608" b="71845"/>
          <a:stretch>
            <a:fillRect/>
          </a:stretch>
        </p:blipFill>
        <p:spPr>
          <a:xfrm flipH="true" flipV="false" rot="0">
            <a:off x="-311280" y="9831612"/>
            <a:ext cx="18910559" cy="139755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563201" y="1321983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44101"/>
            <a:ext cx="3251518" cy="2921930"/>
            <a:chOff x="0" y="0"/>
            <a:chExt cx="4335358" cy="3895907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335358" cy="389590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865450" y="281079"/>
              <a:ext cx="2604457" cy="319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00"/>
                </a:lnSpc>
                <a:spcBef>
                  <a:spcPct val="0"/>
                </a:spcBef>
              </a:pPr>
              <a:r>
                <a:rPr lang="en-US" spc="600" sz="15000">
                  <a:solidFill>
                    <a:srgbClr val="000000"/>
                  </a:solidFill>
                  <a:latin typeface="Clear Sans Regular Bold"/>
                </a:rPr>
                <a:t>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70266" y="1344101"/>
            <a:ext cx="3251518" cy="2921930"/>
            <a:chOff x="0" y="0"/>
            <a:chExt cx="4335358" cy="3895907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4335358" cy="389590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65450" y="281079"/>
              <a:ext cx="2604457" cy="319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00"/>
                </a:lnSpc>
                <a:spcBef>
                  <a:spcPct val="0"/>
                </a:spcBef>
              </a:pPr>
              <a:r>
                <a:rPr lang="en-US" spc="600" sz="15000">
                  <a:solidFill>
                    <a:srgbClr val="FFFFFF"/>
                  </a:solidFill>
                  <a:latin typeface="Clear Sans Regular Bold"/>
                </a:rPr>
                <a:t>W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66216" y="1344101"/>
            <a:ext cx="3251518" cy="2921930"/>
            <a:chOff x="0" y="0"/>
            <a:chExt cx="4335358" cy="3895907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4335358" cy="3895907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65450" y="281079"/>
              <a:ext cx="2604457" cy="319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00"/>
                </a:lnSpc>
                <a:spcBef>
                  <a:spcPct val="0"/>
                </a:spcBef>
              </a:pPr>
              <a:r>
                <a:rPr lang="en-US" spc="600" sz="15000">
                  <a:solidFill>
                    <a:srgbClr val="000000"/>
                  </a:solidFill>
                  <a:latin typeface="Clear Sans Regular Bold"/>
                </a:rPr>
                <a:t>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007782" y="1344101"/>
            <a:ext cx="3251518" cy="2921930"/>
            <a:chOff x="0" y="0"/>
            <a:chExt cx="4335358" cy="389590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4335358" cy="389590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65450" y="281079"/>
              <a:ext cx="2604457" cy="319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500"/>
                </a:lnSpc>
                <a:spcBef>
                  <a:spcPct val="0"/>
                </a:spcBef>
              </a:pPr>
              <a:r>
                <a:rPr lang="en-US" spc="600" sz="15000">
                  <a:solidFill>
                    <a:srgbClr val="FFFFFF"/>
                  </a:solidFill>
                  <a:latin typeface="Clear Sans Regular Bold"/>
                </a:rPr>
                <a:t>T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-311280" y="9831612"/>
            <a:ext cx="18910559" cy="1397557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515419" y="5040534"/>
            <a:ext cx="3957279" cy="4649032"/>
            <a:chOff x="0" y="0"/>
            <a:chExt cx="5276372" cy="619871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5276372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Strengths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77951"/>
              <a:ext cx="5276372" cy="5220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39745" indent="-269872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Unique system to navigate in indoor premises.</a:t>
              </a:r>
            </a:p>
            <a:p>
              <a:pPr algn="ctr" marL="539745" indent="-269872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Arimo"/>
                </a:rPr>
                <a:t> The app supports both iOS and Android operating systems.</a:t>
              </a:r>
            </a:p>
            <a:p>
              <a:pPr algn="ctr" marL="539745" indent="-269872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Arimo"/>
                </a:rPr>
                <a:t>Fast and efficient solution with low cost of implementation.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370266" y="5040534"/>
            <a:ext cx="3251518" cy="2896432"/>
            <a:chOff x="0" y="0"/>
            <a:chExt cx="4335358" cy="386190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433535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Weaknesses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77951"/>
              <a:ext cx="4335358" cy="2883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Not valid for large areas like cities.</a:t>
              </a:r>
            </a:p>
            <a:p>
              <a:pPr algn="ctr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Arimo"/>
                </a:rPr>
                <a:t>App might crash for older versions of Android.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66216" y="5040534"/>
            <a:ext cx="3251518" cy="1103827"/>
            <a:chOff x="0" y="0"/>
            <a:chExt cx="4335358" cy="147176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433535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Opportunities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987476"/>
              <a:ext cx="433535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007782" y="5040534"/>
            <a:ext cx="3251518" cy="2665927"/>
            <a:chOff x="0" y="0"/>
            <a:chExt cx="4335358" cy="355456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433535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Threats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987476"/>
              <a:ext cx="4335358" cy="2567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Collaborate in real-time and feel like you’re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in the same room as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your teammates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or co-presenters.</a:t>
              </a: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69014"/>
            <a:ext cx="9008948" cy="239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Existing Alternatives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650668"/>
            <a:ext cx="9008948" cy="3607632"/>
            <a:chOff x="0" y="0"/>
            <a:chExt cx="12011931" cy="48101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2011931" cy="3779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How are these problems solved today? This can be a direct competitor to what you are offering or the existing ways people are employing to address their problems.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43426"/>
              <a:ext cx="1201193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9171285" y="1991773"/>
            <a:ext cx="12608808" cy="6303453"/>
            <a:chOff x="0" y="0"/>
            <a:chExt cx="16811744" cy="840460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8403569" y="-3569"/>
              <a:ext cx="8404605" cy="841174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3569" y="-3569"/>
              <a:ext cx="8404605" cy="8411744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3439" r="0" b="3439"/>
          <a:stretch>
            <a:fillRect/>
          </a:stretch>
        </p:blipFill>
        <p:spPr>
          <a:xfrm flipH="false" flipV="false" rot="0">
            <a:off x="11367577" y="1028700"/>
            <a:ext cx="5891723" cy="822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1022314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44976" y="3128578"/>
            <a:ext cx="8861024" cy="5722341"/>
            <a:chOff x="0" y="0"/>
            <a:chExt cx="11814698" cy="76297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921930" y="-38100"/>
              <a:ext cx="2263427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JAX Marketplace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9295069" y="4187985"/>
              <a:ext cx="2519629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Audio Shop Online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648261" y="6799850"/>
              <a:ext cx="2103769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Blu3 Digital Co.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187985"/>
              <a:ext cx="2105223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MiMi Candy Co.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71016" y="-38100"/>
              <a:ext cx="2007345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LM Audio Tech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2560300" y="314097"/>
              <a:ext cx="6279692" cy="6279692"/>
              <a:chOff x="0" y="0"/>
              <a:chExt cx="2540000" cy="254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r="r" b="b" t="t" l="l"/>
                <a:pathLst>
                  <a:path h="1104203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038022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262626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r="r" b="b" t="t" l="l"/>
                <a:pathLst>
                  <a:path h="870232" w="1543393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474747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017804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r="r" b="b" t="t" l="l"/>
                <a:pathLst>
                  <a:path h="1073774" w="1207778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sp>
        <p:nvSpPr>
          <p:cNvPr name="AutoShape 14" id="14"/>
          <p:cNvSpPr/>
          <p:nvPr/>
        </p:nvSpPr>
        <p:spPr>
          <a:xfrm rot="0">
            <a:off x="-280401" y="-244632"/>
            <a:ext cx="7744746" cy="10776265"/>
          </a:xfrm>
          <a:prstGeom prst="rect">
            <a:avLst/>
          </a:prstGeom>
          <a:solidFill>
            <a:srgbClr val="FFB923"/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1130827" y="1028700"/>
            <a:ext cx="5202690" cy="3782275"/>
            <a:chOff x="0" y="0"/>
            <a:chExt cx="6936919" cy="504303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6200"/>
              <a:ext cx="6936919" cy="3217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Key Metrics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549725"/>
              <a:ext cx="6936919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The market is consistently growing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313649" y="1407506"/>
            <a:ext cx="872367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120" sz="3000">
                <a:solidFill>
                  <a:srgbClr val="000000"/>
                </a:solidFill>
                <a:latin typeface="Clear Sans Regular Bold"/>
              </a:rPr>
              <a:t>THESE ARE OUR TOP COMPETITORS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0827" y="7677150"/>
            <a:ext cx="520269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lear Sans Regular"/>
              </a:rPr>
              <a:t>How will you measure the success of your product or service? List the key metrics.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12857023" y="4742132"/>
            <a:ext cx="10861953" cy="8027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69014"/>
            <a:ext cx="9008948" cy="239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Unique Value Proposition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6869868"/>
            <a:ext cx="9008948" cy="2388432"/>
            <a:chOff x="0" y="0"/>
            <a:chExt cx="12011931" cy="31845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2011931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95426"/>
              <a:ext cx="12011931" cy="208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How will you turn an unaware visitor into an interested customer? Create a clear and compelling one-liner message you want to send across.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9171285" y="1991773"/>
            <a:ext cx="12608808" cy="6303453"/>
            <a:chOff x="0" y="0"/>
            <a:chExt cx="16811744" cy="840460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8403569" y="-3569"/>
              <a:ext cx="8404605" cy="841174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3569" y="-3569"/>
              <a:ext cx="8404605" cy="8411744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3439" r="0" b="3439"/>
          <a:stretch>
            <a:fillRect/>
          </a:stretch>
        </p:blipFill>
        <p:spPr>
          <a:xfrm flipH="false" flipV="false" rot="0">
            <a:off x="11367577" y="1028700"/>
            <a:ext cx="5891723" cy="822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1022314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869815"/>
            <a:ext cx="8231118" cy="5102312"/>
            <a:chOff x="0" y="0"/>
            <a:chExt cx="10974824" cy="6803083"/>
          </a:xfrm>
        </p:grpSpPr>
        <p:sp>
          <p:nvSpPr>
            <p:cNvPr name="AutoShape 3" id="3"/>
            <p:cNvSpPr/>
            <p:nvPr/>
          </p:nvSpPr>
          <p:spPr>
            <a:xfrm rot="-10800000">
              <a:off x="0" y="0"/>
              <a:ext cx="7573283" cy="6803083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5872512" y="1700771"/>
              <a:ext cx="6803083" cy="340154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912882" y="3869815"/>
            <a:ext cx="8231118" cy="5102312"/>
            <a:chOff x="0" y="0"/>
            <a:chExt cx="10974824" cy="6803083"/>
          </a:xfrm>
        </p:grpSpPr>
        <p:sp>
          <p:nvSpPr>
            <p:cNvPr name="AutoShape 6" id="6"/>
            <p:cNvSpPr/>
            <p:nvPr/>
          </p:nvSpPr>
          <p:spPr>
            <a:xfrm rot="0">
              <a:off x="3401542" y="0"/>
              <a:ext cx="7573283" cy="6803083"/>
            </a:xfrm>
            <a:prstGeom prst="rect">
              <a:avLst/>
            </a:prstGeom>
            <a:solidFill>
              <a:srgbClr val="000000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-1700771" y="1700771"/>
              <a:ext cx="6803083" cy="3401542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03600" y="4680571"/>
            <a:ext cx="3480800" cy="348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1942751" y="5540434"/>
            <a:ext cx="3906315" cy="1761074"/>
            <a:chOff x="0" y="0"/>
            <a:chExt cx="5208420" cy="23480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520842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BENEFITS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22405"/>
              <a:ext cx="520842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Value for money</a:t>
              </a:r>
            </a:p>
            <a:p>
              <a:pPr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Varied options</a:t>
              </a:r>
            </a:p>
            <a:p>
              <a:pPr algn="l" marL="474979" indent="-237490" lvl="1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Great customer service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39286" y="5540434"/>
            <a:ext cx="3906315" cy="1761074"/>
            <a:chOff x="0" y="0"/>
            <a:chExt cx="5208420" cy="234809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520842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120" sz="3000">
                  <a:solidFill>
                    <a:srgbClr val="FFB923"/>
                  </a:solidFill>
                  <a:latin typeface="Clear Sans Regular Bold"/>
                </a:rPr>
                <a:t>FEATURES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22405"/>
              <a:ext cx="520842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Clear Sans Regular"/>
                </a:rPr>
                <a:t>Top quality products</a:t>
              </a:r>
            </a:p>
            <a:p>
              <a:pPr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Clear Sans Regular"/>
                </a:rPr>
                <a:t>Trusted brands</a:t>
              </a:r>
            </a:p>
            <a:p>
              <a:pPr algn="l" marL="474979" indent="-237490" lvl="1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Clear Sans Regular"/>
                </a:rPr>
                <a:t>Budget-friendly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814296" y="5843121"/>
            <a:ext cx="2659407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Customer Centric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60" t="21264" r="6608" b="71845"/>
          <a:stretch>
            <a:fillRect/>
          </a:stretch>
        </p:blipFill>
        <p:spPr>
          <a:xfrm flipH="true" flipV="false" rot="0">
            <a:off x="-311280" y="9831612"/>
            <a:ext cx="18910559" cy="1397557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2148655" y="1028700"/>
            <a:ext cx="13990690" cy="2037192"/>
            <a:chOff x="0" y="0"/>
            <a:chExt cx="18654253" cy="271625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747" y="76200"/>
              <a:ext cx="18653506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unfair advantage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049507"/>
              <a:ext cx="18654253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We are a customer-centric business.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44976" y="3128578"/>
            <a:ext cx="8861024" cy="5722341"/>
            <a:chOff x="0" y="0"/>
            <a:chExt cx="11814698" cy="76297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921930" y="-38100"/>
              <a:ext cx="2263427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JAX Marketplace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9295069" y="4187985"/>
              <a:ext cx="2519629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Audio Shop Online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648261" y="6799850"/>
              <a:ext cx="2103769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Blu3 Digital Co.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187985"/>
              <a:ext cx="2105223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MiMi Candy Co.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71016" y="-38100"/>
              <a:ext cx="2007345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LM Audio Tech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2560300" y="314097"/>
              <a:ext cx="6279692" cy="6279692"/>
              <a:chOff x="0" y="0"/>
              <a:chExt cx="2540000" cy="254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r="r" b="b" t="t" l="l"/>
                <a:pathLst>
                  <a:path h="1104203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038022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262626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r="r" b="b" t="t" l="l"/>
                <a:pathLst>
                  <a:path h="870232" w="1543393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474747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017804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r="r" b="b" t="t" l="l"/>
                <a:pathLst>
                  <a:path h="1073774" w="1207778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sp>
        <p:nvSpPr>
          <p:cNvPr name="AutoShape 14" id="14"/>
          <p:cNvSpPr/>
          <p:nvPr/>
        </p:nvSpPr>
        <p:spPr>
          <a:xfrm rot="0">
            <a:off x="-280401" y="-244632"/>
            <a:ext cx="7744746" cy="10776265"/>
          </a:xfrm>
          <a:prstGeom prst="rect">
            <a:avLst/>
          </a:prstGeom>
          <a:solidFill>
            <a:srgbClr val="FFB923"/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1130827" y="1028700"/>
            <a:ext cx="5202690" cy="7782775"/>
            <a:chOff x="0" y="0"/>
            <a:chExt cx="6936919" cy="1037703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6200"/>
              <a:ext cx="6936919" cy="3217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Cost Structure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549725"/>
              <a:ext cx="6936919" cy="6827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What are the fixed and variable costs to launch your product or service? Consider the cost at each stage from setting up a website, hiring employees, production, marketing, and bringing them to consumers. 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313649" y="1407506"/>
            <a:ext cx="872367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120" sz="3000">
                <a:solidFill>
                  <a:srgbClr val="000000"/>
                </a:solidFill>
                <a:latin typeface="Clear Sans Regular Bold"/>
              </a:rPr>
              <a:t>THESE ARE OUR TOP COMPETITORS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12857023" y="4742132"/>
            <a:ext cx="10861953" cy="8027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69014"/>
            <a:ext cx="9008948" cy="239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High Level Concept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7365168"/>
            <a:ext cx="9008948" cy="1893132"/>
            <a:chOff x="0" y="0"/>
            <a:chExt cx="12011931" cy="25241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2011931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How does your product or service fit into the grand scheme of things?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57426"/>
              <a:ext cx="1201193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9171285" y="1991773"/>
            <a:ext cx="12608808" cy="6303453"/>
            <a:chOff x="0" y="0"/>
            <a:chExt cx="16811744" cy="840460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8403569" y="-3569"/>
              <a:ext cx="8404605" cy="841174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3569" y="-3569"/>
              <a:ext cx="8404605" cy="8411744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3439" r="0" b="3439"/>
          <a:stretch>
            <a:fillRect/>
          </a:stretch>
        </p:blipFill>
        <p:spPr>
          <a:xfrm flipH="false" flipV="false" rot="0">
            <a:off x="11367577" y="1028700"/>
            <a:ext cx="5891723" cy="822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1022314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908" r="621" b="5908"/>
          <a:stretch>
            <a:fillRect/>
          </a:stretch>
        </p:blipFill>
        <p:spPr>
          <a:xfrm flipH="false" flipV="false" rot="0">
            <a:off x="2309753" y="426802"/>
            <a:ext cx="13668494" cy="94333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4152" r="0" b="4948"/>
          <a:stretch>
            <a:fillRect/>
          </a:stretch>
        </p:blipFill>
        <p:spPr>
          <a:xfrm flipH="false" flipV="false" rot="0">
            <a:off x="-247383" y="-226768"/>
            <a:ext cx="18782766" cy="386909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64504" y="5143500"/>
            <a:ext cx="3083414" cy="2229704"/>
            <a:chOff x="0" y="0"/>
            <a:chExt cx="4111218" cy="29729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411121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Retention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83789"/>
              <a:ext cx="4111218" cy="208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Engage with your audience too using Live Q&amp;A.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214703" y="5238578"/>
            <a:ext cx="405802" cy="40614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027280" y="5143500"/>
            <a:ext cx="3083414" cy="2763104"/>
            <a:chOff x="0" y="0"/>
            <a:chExt cx="4111218" cy="368413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411121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Revenue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83789"/>
              <a:ext cx="4111218" cy="2800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Send surveys your audience can answer on their devices. 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7177479" y="5238578"/>
            <a:ext cx="405802" cy="406147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3990055" y="5143500"/>
            <a:ext cx="3083414" cy="2229704"/>
            <a:chOff x="0" y="0"/>
            <a:chExt cx="4111218" cy="297293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11121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Referral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83789"/>
              <a:ext cx="4111218" cy="208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Finally, present like a pro using presenter view. 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3140255" y="5238578"/>
            <a:ext cx="405802" cy="40614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1139455"/>
            <a:ext cx="11623747" cy="475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>
                <a:solidFill>
                  <a:srgbClr val="FFFFFF"/>
                </a:solidFill>
                <a:latin typeface="Hammersmith One Bold"/>
              </a:rPr>
              <a:t>Marketing Strategy(Channels) </a:t>
            </a:r>
          </a:p>
          <a:p>
            <a:pPr>
              <a:lnSpc>
                <a:spcPts val="9349"/>
              </a:lnSpc>
            </a:pPr>
          </a:p>
          <a:p>
            <a:pPr algn="l" marL="0" indent="0" lvl="0">
              <a:lnSpc>
                <a:spcPts val="9349"/>
              </a:lnSpc>
              <a:spcBef>
                <a:spcPct val="0"/>
              </a:spcBef>
            </a:pP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0" t="21264" r="6608" b="71845"/>
          <a:stretch>
            <a:fillRect/>
          </a:stretch>
        </p:blipFill>
        <p:spPr>
          <a:xfrm flipH="true" flipV="false" rot="0">
            <a:off x="-311280" y="9831612"/>
            <a:ext cx="18910559" cy="139755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563201" y="1321983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8817" r="0" b="6384"/>
          <a:stretch>
            <a:fillRect/>
          </a:stretch>
        </p:blipFill>
        <p:spPr>
          <a:xfrm flipH="false" flipV="false" rot="0">
            <a:off x="6979702" y="1028700"/>
            <a:ext cx="3757095" cy="25246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8031" t="13471" r="6123" b="0"/>
          <a:stretch>
            <a:fillRect/>
          </a:stretch>
        </p:blipFill>
        <p:spPr>
          <a:xfrm flipH="false" flipV="false" rot="0">
            <a:off x="6979702" y="6733619"/>
            <a:ext cx="3757095" cy="25246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395" t="0" r="395" b="0"/>
          <a:stretch>
            <a:fillRect/>
          </a:stretch>
        </p:blipFill>
        <p:spPr>
          <a:xfrm flipH="false" flipV="false" rot="0">
            <a:off x="6979702" y="3881160"/>
            <a:ext cx="3757095" cy="2524681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-288614" y="-267999"/>
            <a:ext cx="6483605" cy="1082299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28700" y="1051932"/>
            <a:ext cx="4325259" cy="7863507"/>
            <a:chOff x="0" y="0"/>
            <a:chExt cx="5767012" cy="1048467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10117381"/>
              <a:ext cx="4969928" cy="367295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5767012" cy="9724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pc="-139" sz="6999">
                  <a:solidFill>
                    <a:srgbClr val="000000"/>
                  </a:solidFill>
                  <a:latin typeface="Clear Sans Regular"/>
                </a:rPr>
                <a:t>5 year Plan</a:t>
              </a:r>
            </a:p>
            <a:p>
              <a:pPr>
                <a:lnSpc>
                  <a:spcPts val="6110"/>
                </a:lnSpc>
              </a:pPr>
              <a:r>
                <a:rPr lang="en-US" spc="-94" sz="4700">
                  <a:solidFill>
                    <a:srgbClr val="000000"/>
                  </a:solidFill>
                  <a:latin typeface="Clear Sans Regular"/>
                </a:rPr>
                <a:t>point wise in sequence explain grow will you grow your product in five years and the approach towards it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8562201"/>
            <a:ext cx="689712" cy="702485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1503568" y="1316474"/>
            <a:ext cx="5660482" cy="1949133"/>
            <a:chOff x="0" y="0"/>
            <a:chExt cx="7547309" cy="25988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754730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u="none" sz="3500">
                  <a:solidFill>
                    <a:srgbClr val="000000"/>
                  </a:solidFill>
                  <a:latin typeface="Hammersmith One"/>
                </a:rPr>
                <a:t>Students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05392"/>
              <a:ext cx="754730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16-55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93850"/>
              <a:ext cx="7547309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Present with ease and wow any audience with Canva Presentations.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03568" y="4168934"/>
            <a:ext cx="5660482" cy="1949133"/>
            <a:chOff x="0" y="0"/>
            <a:chExt cx="7547309" cy="259884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754730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u="none" sz="3500">
                  <a:solidFill>
                    <a:srgbClr val="000000"/>
                  </a:solidFill>
                  <a:latin typeface="Hammersmith One"/>
                </a:rPr>
                <a:t>Workforce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05392"/>
              <a:ext cx="754730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16-55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93850"/>
              <a:ext cx="7547309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Choose from over a thousand professionally-made templates to fit any objective or topic.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03568" y="6926143"/>
            <a:ext cx="5660482" cy="1944704"/>
            <a:chOff x="0" y="0"/>
            <a:chExt cx="7547309" cy="259293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754730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u="none" sz="3500">
                  <a:solidFill>
                    <a:srgbClr val="000000"/>
                  </a:solidFill>
                  <a:latin typeface="Hammersmith One"/>
                </a:rPr>
                <a:t>Resellers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02440"/>
              <a:ext cx="754730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16-55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587946"/>
              <a:ext cx="7547309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Make it your own by customizing it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with text and photos. 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28483" y="3665464"/>
            <a:ext cx="7225148" cy="5592836"/>
            <a:chOff x="0" y="0"/>
            <a:chExt cx="9633531" cy="745711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6937253" y="-28575"/>
              <a:ext cx="1457747" cy="67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Partnerships</a:t>
              </a:r>
            </a:p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8304152" y="4178309"/>
              <a:ext cx="1329379" cy="67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Technology</a:t>
              </a:r>
            </a:p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212774" y="6778306"/>
              <a:ext cx="1025578" cy="67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Sourcing</a:t>
              </a:r>
            </a:p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178309"/>
              <a:ext cx="1146974" cy="67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Marketing</a:t>
              </a:r>
            </a:p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359429" y="-28575"/>
              <a:ext cx="1154444" cy="67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Insurance</a:t>
              </a:r>
            </a:p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1498298" y="141982"/>
              <a:ext cx="6454529" cy="6454529"/>
              <a:chOff x="0" y="0"/>
              <a:chExt cx="2540000" cy="254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385123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262626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r="r" b="b" t="t" l="l"/>
                <a:pathLst>
                  <a:path h="1364661" w="1543393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474747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391047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07842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12857023" y="4742132"/>
            <a:ext cx="10861953" cy="802736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234853" y="1282792"/>
            <a:ext cx="12769772" cy="2020557"/>
            <a:chOff x="0" y="0"/>
            <a:chExt cx="17026362" cy="269407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6200"/>
              <a:ext cx="17026362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Revenue Streams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055901"/>
              <a:ext cx="17026362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WHERE WE WANT TO FOCUS ON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235022" y="5780518"/>
            <a:ext cx="399195" cy="399534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2090996" y="5700112"/>
            <a:ext cx="4450900" cy="3359591"/>
            <a:chOff x="0" y="0"/>
            <a:chExt cx="5934534" cy="447945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5934534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Priority areas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70961"/>
              <a:ext cx="5934534" cy="3608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What money sources will grow your money? How will you generate income? Show a pricing model of your product or service and include other revenue sources, such as sales and subscription fees. 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8695213" y="6169392"/>
            <a:ext cx="399195" cy="39953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52392" y="1155342"/>
            <a:ext cx="5999245" cy="7520927"/>
            <a:chOff x="0" y="0"/>
            <a:chExt cx="7998994" cy="1002790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65411" y="9502758"/>
              <a:ext cx="13867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452127" y="9502758"/>
              <a:ext cx="13867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38844" y="9502758"/>
              <a:ext cx="13867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225561" y="9502758"/>
              <a:ext cx="13867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612277" y="9502758"/>
              <a:ext cx="13867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5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065411" y="238760"/>
              <a:ext cx="6933583" cy="9108423"/>
              <a:chOff x="0" y="0"/>
              <a:chExt cx="6933583" cy="9108423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-6350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1815335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3637019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5458704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7280389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9102073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0162" y="-47625"/>
              <a:ext cx="832048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125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774060"/>
              <a:ext cx="86221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100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65906" y="3595744"/>
              <a:ext cx="59630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75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65906" y="5417429"/>
              <a:ext cx="59630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50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80988" y="7239114"/>
              <a:ext cx="58122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25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01650" y="9060798"/>
              <a:ext cx="36056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0 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1065411" y="238760"/>
              <a:ext cx="6933583" cy="9108423"/>
              <a:chOff x="0" y="0"/>
              <a:chExt cx="6933583" cy="9108423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693358" y="72867"/>
                <a:ext cx="5546866" cy="9035556"/>
              </a:xfrm>
              <a:custGeom>
                <a:avLst/>
                <a:gdLst/>
                <a:ahLst/>
                <a:cxnLst/>
                <a:rect r="r" b="b" t="t" l="l"/>
                <a:pathLst>
                  <a:path h="9035556" w="5546866">
                    <a:moveTo>
                      <a:pt x="0" y="9035556"/>
                    </a:moveTo>
                    <a:lnTo>
                      <a:pt x="0" y="6849534"/>
                    </a:lnTo>
                    <a:lnTo>
                      <a:pt x="1386717" y="5683656"/>
                    </a:lnTo>
                    <a:lnTo>
                      <a:pt x="2773433" y="2987563"/>
                    </a:lnTo>
                    <a:lnTo>
                      <a:pt x="4160150" y="2841829"/>
                    </a:lnTo>
                    <a:lnTo>
                      <a:pt x="5546867" y="0"/>
                    </a:lnTo>
                    <a:lnTo>
                      <a:pt x="5546867" y="9035556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693358" y="3133298"/>
                <a:ext cx="5546866" cy="5975125"/>
              </a:xfrm>
              <a:custGeom>
                <a:avLst/>
                <a:gdLst/>
                <a:ahLst/>
                <a:cxnLst/>
                <a:rect r="r" b="b" t="t" l="l"/>
                <a:pathLst>
                  <a:path h="5975125" w="5546866">
                    <a:moveTo>
                      <a:pt x="0" y="5975125"/>
                    </a:moveTo>
                    <a:lnTo>
                      <a:pt x="0" y="5100716"/>
                    </a:lnTo>
                    <a:lnTo>
                      <a:pt x="1386717" y="4809247"/>
                    </a:lnTo>
                    <a:lnTo>
                      <a:pt x="2773433" y="1748817"/>
                    </a:lnTo>
                    <a:lnTo>
                      <a:pt x="4160150" y="2696093"/>
                    </a:lnTo>
                    <a:lnTo>
                      <a:pt x="5546867" y="0"/>
                    </a:lnTo>
                    <a:lnTo>
                      <a:pt x="5546867" y="597512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693358" y="6339463"/>
                <a:ext cx="5546866" cy="2768960"/>
              </a:xfrm>
              <a:custGeom>
                <a:avLst/>
                <a:gdLst/>
                <a:ahLst/>
                <a:cxnLst/>
                <a:rect r="r" b="b" t="t" l="l"/>
                <a:pathLst>
                  <a:path h="2768960" w="5546866">
                    <a:moveTo>
                      <a:pt x="0" y="2768960"/>
                    </a:moveTo>
                    <a:lnTo>
                      <a:pt x="0" y="2768960"/>
                    </a:lnTo>
                    <a:lnTo>
                      <a:pt x="1386717" y="1894551"/>
                    </a:lnTo>
                    <a:lnTo>
                      <a:pt x="2773433" y="0"/>
                    </a:lnTo>
                    <a:lnTo>
                      <a:pt x="4160150" y="582938"/>
                    </a:lnTo>
                    <a:lnTo>
                      <a:pt x="5546867" y="437204"/>
                    </a:lnTo>
                    <a:lnTo>
                      <a:pt x="5546867" y="2768960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</p:grp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-311280" y="9831612"/>
            <a:ext cx="18910559" cy="1397557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8695044" y="1809881"/>
            <a:ext cx="8440565" cy="2504421"/>
            <a:chOff x="0" y="0"/>
            <a:chExt cx="11254086" cy="3339228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76200"/>
              <a:ext cx="11254086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Future Plans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040653"/>
              <a:ext cx="11254086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IN THE FUTURE WHAT ARE YOUR PLANS WITH RESPECT TO YOUR SOLUTION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551187" y="6088986"/>
            <a:ext cx="6842272" cy="1797491"/>
            <a:chOff x="0" y="0"/>
            <a:chExt cx="9123029" cy="239665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28575"/>
              <a:ext cx="912302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Revenue forecast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870961"/>
              <a:ext cx="9123029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Visualize complicated and dense information with charts and graphs. These help people process and remember data quickly. 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0505441" y="4529162"/>
            <a:ext cx="424111" cy="42447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352938" y="4424568"/>
            <a:ext cx="5395827" cy="927100"/>
            <a:chOff x="0" y="0"/>
            <a:chExt cx="7194436" cy="12361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97958"/>
              <a:ext cx="719443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10 BILLION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719443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Total Available Market (TAM):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0505441" y="6127590"/>
            <a:ext cx="424111" cy="424471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352938" y="6022995"/>
            <a:ext cx="5395827" cy="927100"/>
            <a:chOff x="0" y="0"/>
            <a:chExt cx="7194436" cy="12361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97958"/>
              <a:ext cx="719443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5 BILLION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719443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Serviceable Available Market (SAM):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0505441" y="7726017"/>
            <a:ext cx="424111" cy="424471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1352938" y="7621422"/>
            <a:ext cx="5395827" cy="927100"/>
            <a:chOff x="0" y="0"/>
            <a:chExt cx="7194436" cy="123613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97958"/>
              <a:ext cx="719443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1 BILLION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719443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Serviceable Obtainable Market (SOM)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-311280" y="9831612"/>
            <a:ext cx="18910559" cy="1397557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028700" y="1006604"/>
            <a:ext cx="7816287" cy="781840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2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001826" y="2954972"/>
            <a:ext cx="5870035" cy="587003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086100" y="5123521"/>
            <a:ext cx="3701487" cy="370148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532594" y="6593264"/>
            <a:ext cx="280849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50"/>
              </a:lnSpc>
              <a:spcBef>
                <a:spcPct val="0"/>
              </a:spcBef>
            </a:pPr>
            <a:r>
              <a:rPr lang="en-US" u="none" sz="4500">
                <a:solidFill>
                  <a:srgbClr val="000000"/>
                </a:solidFill>
                <a:latin typeface="Clear Sans Regular Bold"/>
              </a:rPr>
              <a:t>1 Billion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32594" y="3855203"/>
            <a:ext cx="280849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50"/>
              </a:lnSpc>
              <a:spcBef>
                <a:spcPct val="0"/>
              </a:spcBef>
            </a:pPr>
            <a:r>
              <a:rPr lang="en-US" u="none" sz="4500">
                <a:solidFill>
                  <a:srgbClr val="FFFFFF"/>
                </a:solidFill>
                <a:latin typeface="Clear Sans Regular Bold"/>
              </a:rPr>
              <a:t>5 Billion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32594" y="1629996"/>
            <a:ext cx="280849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000000"/>
                </a:solidFill>
                <a:latin typeface="Clear Sans Regular Bold"/>
              </a:rPr>
              <a:t>10 Billion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05261" y="1359290"/>
            <a:ext cx="6243504" cy="239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Size of the Market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8817" r="0" b="6384"/>
          <a:stretch>
            <a:fillRect/>
          </a:stretch>
        </p:blipFill>
        <p:spPr>
          <a:xfrm flipH="false" flipV="false" rot="0">
            <a:off x="6979702" y="1028700"/>
            <a:ext cx="3757095" cy="25246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8031" t="13471" r="6123" b="0"/>
          <a:stretch>
            <a:fillRect/>
          </a:stretch>
        </p:blipFill>
        <p:spPr>
          <a:xfrm flipH="false" flipV="false" rot="0">
            <a:off x="6979702" y="6733619"/>
            <a:ext cx="3757095" cy="25246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395" t="0" r="395" b="0"/>
          <a:stretch>
            <a:fillRect/>
          </a:stretch>
        </p:blipFill>
        <p:spPr>
          <a:xfrm flipH="false" flipV="false" rot="0">
            <a:off x="6979702" y="3881160"/>
            <a:ext cx="3757095" cy="2524681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-288614" y="-267999"/>
            <a:ext cx="6483605" cy="1082299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28700" y="1051932"/>
            <a:ext cx="4325259" cy="2829228"/>
            <a:chOff x="0" y="0"/>
            <a:chExt cx="5767012" cy="377230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3405009"/>
              <a:ext cx="4969928" cy="367295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5767012" cy="3012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pc="-139" sz="6999">
                  <a:solidFill>
                    <a:srgbClr val="000000"/>
                  </a:solidFill>
                  <a:latin typeface="Clear Sans Regular"/>
                </a:rPr>
                <a:t>Target Customers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8562201"/>
            <a:ext cx="689712" cy="702485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1503568" y="1316474"/>
            <a:ext cx="5660482" cy="1949133"/>
            <a:chOff x="0" y="0"/>
            <a:chExt cx="7547309" cy="25988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754730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u="none" sz="3500">
                  <a:solidFill>
                    <a:srgbClr val="000000"/>
                  </a:solidFill>
                  <a:latin typeface="Hammersmith One"/>
                </a:rPr>
                <a:t>Students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05392"/>
              <a:ext cx="754730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16-55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93850"/>
              <a:ext cx="7547309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Present with ease and wow any audience with Canva Presentations.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03568" y="4168934"/>
            <a:ext cx="5660482" cy="1949133"/>
            <a:chOff x="0" y="0"/>
            <a:chExt cx="7547309" cy="259884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754730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u="none" sz="3500">
                  <a:solidFill>
                    <a:srgbClr val="000000"/>
                  </a:solidFill>
                  <a:latin typeface="Hammersmith One"/>
                </a:rPr>
                <a:t>Workforce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05392"/>
              <a:ext cx="754730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16-55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93850"/>
              <a:ext cx="7547309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Choose from over a thousand professionally-made templates to fit any objective or topic.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03568" y="6926143"/>
            <a:ext cx="5660482" cy="1944704"/>
            <a:chOff x="0" y="0"/>
            <a:chExt cx="7547309" cy="259293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754730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u="none" sz="3500">
                  <a:solidFill>
                    <a:srgbClr val="000000"/>
                  </a:solidFill>
                  <a:latin typeface="Hammersmith One"/>
                </a:rPr>
                <a:t>Resellers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02440"/>
              <a:ext cx="754730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16-55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587946"/>
              <a:ext cx="7547309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Make it your own by customizing it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with text and photos. 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371656" y="3637546"/>
            <a:ext cx="8711383" cy="0"/>
          </a:xfrm>
          <a:prstGeom prst="line">
            <a:avLst/>
          </a:prstGeom>
          <a:ln cap="rnd" w="19050">
            <a:solidFill>
              <a:srgbClr val="FFB9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8371656" y="6630404"/>
            <a:ext cx="8711383" cy="0"/>
          </a:xfrm>
          <a:prstGeom prst="line">
            <a:avLst/>
          </a:prstGeom>
          <a:ln cap="rnd" w="19050">
            <a:solidFill>
              <a:srgbClr val="FFB9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242146" y="-201788"/>
            <a:ext cx="7408840" cy="10690576"/>
          </a:xfrm>
          <a:prstGeom prst="rect">
            <a:avLst/>
          </a:prstGeom>
          <a:solidFill>
            <a:srgbClr val="FFB923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8288411"/>
            <a:ext cx="689712" cy="70248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8371656" y="1302490"/>
            <a:ext cx="8711383" cy="1696304"/>
            <a:chOff x="0" y="0"/>
            <a:chExt cx="11615177" cy="226173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1615177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Awareness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83789"/>
              <a:ext cx="11615177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u="none" sz="3000">
                  <a:solidFill>
                    <a:srgbClr val="000000"/>
                  </a:solidFill>
                  <a:latin typeface="Clear Sans Regular"/>
                </a:rPr>
                <a:t>Pre-record to present anytime, anywhere with Canva Presentations.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371656" y="4295348"/>
            <a:ext cx="8711383" cy="1696304"/>
            <a:chOff x="0" y="0"/>
            <a:chExt cx="11615177" cy="226173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1615177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Acquisition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83789"/>
              <a:ext cx="11615177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u="none" sz="3000">
                  <a:solidFill>
                    <a:srgbClr val="000000"/>
                  </a:solidFill>
                  <a:latin typeface="Clear Sans Regular"/>
                </a:rPr>
                <a:t>Add audio or record yourself talking over a presentation, then share your video with everyone.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71656" y="7288206"/>
            <a:ext cx="8711383" cy="1696304"/>
            <a:chOff x="0" y="0"/>
            <a:chExt cx="11615177" cy="226173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11615177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Activation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83789"/>
              <a:ext cx="11615177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u="none" sz="3000">
                  <a:solidFill>
                    <a:srgbClr val="000000"/>
                  </a:solidFill>
                  <a:latin typeface="Clear Sans Regular"/>
                </a:rPr>
                <a:t>It’s excellent for capturing audiences</a:t>
              </a:r>
            </a:p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u="none" sz="3000">
                  <a:solidFill>
                    <a:srgbClr val="000000"/>
                  </a:solidFill>
                  <a:latin typeface="Clear Sans Regular"/>
                </a:rPr>
                <a:t>beyond a one-time event.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5917" y="1302490"/>
            <a:ext cx="5294859" cy="3332771"/>
            <a:chOff x="0" y="0"/>
            <a:chExt cx="7059812" cy="444369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6200"/>
              <a:ext cx="7059812" cy="3217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Marketing Strategy</a:t>
              </a:r>
            </a:p>
          </p:txBody>
        </p: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4062996"/>
              <a:ext cx="5151290" cy="3806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4152" r="0" b="4948"/>
          <a:stretch>
            <a:fillRect/>
          </a:stretch>
        </p:blipFill>
        <p:spPr>
          <a:xfrm flipH="false" flipV="false" rot="0">
            <a:off x="-247383" y="-226768"/>
            <a:ext cx="18782766" cy="386909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64504" y="5143500"/>
            <a:ext cx="3083414" cy="2229704"/>
            <a:chOff x="0" y="0"/>
            <a:chExt cx="4111218" cy="29729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411121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Retention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83789"/>
              <a:ext cx="4111218" cy="208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Engage with your audience too using Live Q&amp;A.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214703" y="5238578"/>
            <a:ext cx="405802" cy="40614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027280" y="5143500"/>
            <a:ext cx="3083414" cy="2763104"/>
            <a:chOff x="0" y="0"/>
            <a:chExt cx="4111218" cy="368413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411121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Revenue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83789"/>
              <a:ext cx="4111218" cy="2800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Send surveys your audience can answer on their devices. 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7177479" y="5238578"/>
            <a:ext cx="405802" cy="406147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3990055" y="5143500"/>
            <a:ext cx="3083414" cy="2229704"/>
            <a:chOff x="0" y="0"/>
            <a:chExt cx="4111218" cy="297293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11121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Referral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83789"/>
              <a:ext cx="4111218" cy="208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Finally, present like a pro using presenter view. 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3140255" y="5238578"/>
            <a:ext cx="405802" cy="40614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1139455"/>
            <a:ext cx="11623747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Hammersmith One Bold"/>
              </a:rPr>
              <a:t>Marketing Strategy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0" t="21264" r="6608" b="71845"/>
          <a:stretch>
            <a:fillRect/>
          </a:stretch>
        </p:blipFill>
        <p:spPr>
          <a:xfrm flipH="true" flipV="false" rot="0">
            <a:off x="-311280" y="9831612"/>
            <a:ext cx="18910559" cy="139755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563201" y="1321983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44976" y="3128578"/>
            <a:ext cx="8861024" cy="5722341"/>
            <a:chOff x="0" y="0"/>
            <a:chExt cx="11814698" cy="76297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921930" y="-38100"/>
              <a:ext cx="2263427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JAX Marketplace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9295069" y="4187985"/>
              <a:ext cx="2519629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Audio Shop Online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648261" y="6799850"/>
              <a:ext cx="2103769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Blu3 Digital Co.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187985"/>
              <a:ext cx="2105223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MiMi Candy Co.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71016" y="-38100"/>
              <a:ext cx="2007345" cy="82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LM Audio Tech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2560300" y="314097"/>
              <a:ext cx="6279692" cy="6279692"/>
              <a:chOff x="0" y="0"/>
              <a:chExt cx="2540000" cy="254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r="r" b="b" t="t" l="l"/>
                <a:pathLst>
                  <a:path h="1104203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038022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262626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r="r" b="b" t="t" l="l"/>
                <a:pathLst>
                  <a:path h="870232" w="1543393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474747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017804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r="r" b="b" t="t" l="l"/>
                <a:pathLst>
                  <a:path h="1073774" w="1207778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sp>
        <p:nvSpPr>
          <p:cNvPr name="AutoShape 14" id="14"/>
          <p:cNvSpPr/>
          <p:nvPr/>
        </p:nvSpPr>
        <p:spPr>
          <a:xfrm rot="0">
            <a:off x="-280401" y="-244632"/>
            <a:ext cx="7744746" cy="10776265"/>
          </a:xfrm>
          <a:prstGeom prst="rect">
            <a:avLst/>
          </a:prstGeom>
          <a:solidFill>
            <a:srgbClr val="FFB923"/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1130827" y="1028700"/>
            <a:ext cx="5202690" cy="3782275"/>
            <a:chOff x="0" y="0"/>
            <a:chExt cx="6936919" cy="504303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6200"/>
              <a:ext cx="6936919" cy="3217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Market Share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549725"/>
              <a:ext cx="6936919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The market is consistently growing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313649" y="1407506"/>
            <a:ext cx="872367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120" sz="3000">
                <a:solidFill>
                  <a:srgbClr val="000000"/>
                </a:solidFill>
                <a:latin typeface="Clear Sans Regular Bold"/>
              </a:rPr>
              <a:t>THESE ARE OUR TOP COMPETITORS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0827" y="6610350"/>
            <a:ext cx="5202690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lear Sans Regular"/>
              </a:rPr>
              <a:t>Visualize complicated and dense information with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lear Sans Regular"/>
              </a:rPr>
              <a:t>charts and graphs.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lear Sans Regular"/>
              </a:rPr>
              <a:t>These help people process and remember data quickly. 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12857023" y="4742132"/>
            <a:ext cx="10861953" cy="8027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3530" y="5058058"/>
            <a:ext cx="23872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u="none" sz="3000">
                <a:solidFill>
                  <a:srgbClr val="000000"/>
                </a:solidFill>
                <a:latin typeface="Clear Sans Regular"/>
              </a:rPr>
              <a:t>Free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63990" y="8531530"/>
            <a:ext cx="394071" cy="3106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42370" y="7417186"/>
            <a:ext cx="394071" cy="3106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24800" y="7417186"/>
            <a:ext cx="394071" cy="3106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2518" y="5187976"/>
            <a:ext cx="395393" cy="3116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5610" y="6302842"/>
            <a:ext cx="394071" cy="31062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63530" y="1104900"/>
            <a:ext cx="13657514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Pricing Plans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3997580" y="3449371"/>
            <a:ext cx="2483650" cy="1086038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AutoShape 10" id="10"/>
          <p:cNvSpPr/>
          <p:nvPr/>
        </p:nvSpPr>
        <p:spPr>
          <a:xfrm rot="0">
            <a:off x="6658390" y="3449371"/>
            <a:ext cx="2483650" cy="1086038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1" id="11"/>
          <p:cNvSpPr/>
          <p:nvPr/>
        </p:nvSpPr>
        <p:spPr>
          <a:xfrm rot="0">
            <a:off x="9319200" y="3449371"/>
            <a:ext cx="2483650" cy="1086038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AutoShape 12" id="12"/>
          <p:cNvSpPr/>
          <p:nvPr/>
        </p:nvSpPr>
        <p:spPr>
          <a:xfrm rot="0">
            <a:off x="11980010" y="3449371"/>
            <a:ext cx="2483650" cy="1086038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3" id="13"/>
          <p:cNvSpPr/>
          <p:nvPr/>
        </p:nvSpPr>
        <p:spPr>
          <a:xfrm rot="0">
            <a:off x="14640820" y="3449371"/>
            <a:ext cx="2483650" cy="1086038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4174740" y="3739270"/>
            <a:ext cx="2129330" cy="4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120" u="none" sz="3000">
                <a:solidFill>
                  <a:srgbClr val="000000"/>
                </a:solidFill>
                <a:latin typeface="Clear Sans Regular Bold"/>
              </a:rPr>
              <a:t>TIER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35550" y="3735215"/>
            <a:ext cx="21293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120" u="none" sz="3000">
                <a:solidFill>
                  <a:srgbClr val="FFFFFF"/>
                </a:solidFill>
                <a:latin typeface="Clear Sans Regular Bold"/>
              </a:rPr>
              <a:t>TIER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6360" y="3739270"/>
            <a:ext cx="2129330" cy="4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120" u="none" sz="3000">
                <a:solidFill>
                  <a:srgbClr val="000000"/>
                </a:solidFill>
                <a:latin typeface="Clear Sans Regular Bold"/>
              </a:rPr>
              <a:t>TIER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57170" y="3735215"/>
            <a:ext cx="21293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120" u="none" sz="3000">
                <a:solidFill>
                  <a:srgbClr val="FFFFFF"/>
                </a:solidFill>
                <a:latin typeface="Clear Sans Regular Bold"/>
              </a:rPr>
              <a:t>TIER 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17980" y="3739270"/>
            <a:ext cx="2129330" cy="4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120" u="none" sz="3000">
                <a:solidFill>
                  <a:srgbClr val="000000"/>
                </a:solidFill>
                <a:latin typeface="Clear Sans Regular Bold"/>
              </a:rPr>
              <a:t>TIER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2480" y="3495676"/>
            <a:ext cx="2129330" cy="96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120" sz="3000">
                <a:solidFill>
                  <a:srgbClr val="000000"/>
                </a:solidFill>
                <a:latin typeface="Clear Sans Regular Bold"/>
              </a:rPr>
              <a:t>PLAN OPTIONS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3530" y="7286746"/>
            <a:ext cx="23872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Optimal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3530" y="8401090"/>
            <a:ext cx="23872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Premium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3530" y="6172402"/>
            <a:ext cx="23872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Basic</a:t>
            </a:r>
          </a:p>
        </p:txBody>
      </p:sp>
      <p:sp>
        <p:nvSpPr>
          <p:cNvPr name="AutoShape 23" id="23"/>
          <p:cNvSpPr/>
          <p:nvPr/>
        </p:nvSpPr>
        <p:spPr>
          <a:xfrm rot="0">
            <a:off x="1163530" y="5886692"/>
            <a:ext cx="15960940" cy="0"/>
          </a:xfrm>
          <a:prstGeom prst="line">
            <a:avLst/>
          </a:prstGeom>
          <a:ln cap="rnd" w="28575">
            <a:solidFill>
              <a:srgbClr val="000000">
                <a:alpha val="1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0">
            <a:off x="1163530" y="7001037"/>
            <a:ext cx="15960940" cy="0"/>
          </a:xfrm>
          <a:prstGeom prst="line">
            <a:avLst/>
          </a:prstGeom>
          <a:ln cap="rnd" w="28575">
            <a:solidFill>
              <a:srgbClr val="000000">
                <a:alpha val="1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0">
            <a:off x="1163530" y="8115381"/>
            <a:ext cx="15960940" cy="0"/>
          </a:xfrm>
          <a:prstGeom prst="line">
            <a:avLst/>
          </a:prstGeom>
          <a:ln cap="rnd" w="28575">
            <a:solidFill>
              <a:srgbClr val="000000">
                <a:alpha val="1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0">
            <a:off x="1163530" y="9229725"/>
            <a:ext cx="15960940" cy="0"/>
          </a:xfrm>
          <a:prstGeom prst="line">
            <a:avLst/>
          </a:prstGeom>
          <a:ln cap="rnd" w="28575">
            <a:solidFill>
              <a:srgbClr val="000000">
                <a:alpha val="15686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428372" y="1022314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21482" y="-262325"/>
            <a:ext cx="6335537" cy="10811649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AutoShape 3" id="3"/>
          <p:cNvSpPr/>
          <p:nvPr/>
        </p:nvSpPr>
        <p:spPr>
          <a:xfrm rot="0">
            <a:off x="7305847" y="4882978"/>
            <a:ext cx="9953453" cy="0"/>
          </a:xfrm>
          <a:prstGeom prst="line">
            <a:avLst/>
          </a:prstGeom>
          <a:ln cap="rnd" w="19050">
            <a:solidFill>
              <a:srgbClr val="C9E26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35524" y="1504024"/>
            <a:ext cx="5696951" cy="3299986"/>
            <a:chOff x="0" y="0"/>
            <a:chExt cx="7595935" cy="439998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3907862"/>
              <a:ext cx="6658944" cy="492119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0" y="76200"/>
              <a:ext cx="7595935" cy="3350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30"/>
                </a:lnSpc>
              </a:pPr>
              <a:r>
                <a:rPr lang="en-US" sz="8846">
                  <a:solidFill>
                    <a:srgbClr val="000000"/>
                  </a:solidFill>
                  <a:latin typeface="Hammersmith One Bold"/>
                </a:rPr>
                <a:t>Problem</a:t>
              </a:r>
            </a:p>
            <a:p>
              <a:pPr algn="l" marL="0" indent="0" lvl="0">
                <a:lnSpc>
                  <a:spcPts val="9730"/>
                </a:lnSpc>
                <a:spcBef>
                  <a:spcPct val="0"/>
                </a:spcBef>
              </a:pPr>
              <a:r>
                <a:rPr lang="en-US" sz="8846">
                  <a:solidFill>
                    <a:srgbClr val="000000"/>
                  </a:solidFill>
                  <a:latin typeface="Hammersmith One Bold"/>
                </a:rPr>
                <a:t>Statement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407775" y="5718511"/>
            <a:ext cx="11512722" cy="263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2"/>
              </a:lnSpc>
              <a:spcBef>
                <a:spcPct val="0"/>
              </a:spcBef>
            </a:pPr>
            <a:r>
              <a:rPr lang="en-US" sz="4048">
                <a:solidFill>
                  <a:srgbClr val="000000"/>
                </a:solidFill>
                <a:latin typeface="Hammersmith One"/>
              </a:rPr>
              <a:t>To help guide freshers, newcomers, etc around campus in the shortest time and easiest manner. </a:t>
            </a:r>
            <a:r>
              <a:rPr lang="en-US" sz="4048">
                <a:solidFill>
                  <a:srgbClr val="000000"/>
                </a:solidFill>
                <a:latin typeface="Arimo"/>
              </a:rPr>
              <a:t>Also to create an efficient campus event notifier.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05847" y="1127362"/>
            <a:ext cx="10614650" cy="207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71"/>
              </a:lnSpc>
              <a:spcBef>
                <a:spcPct val="0"/>
              </a:spcBef>
            </a:pPr>
            <a:r>
              <a:rPr lang="en-US" sz="6362">
                <a:solidFill>
                  <a:srgbClr val="000000"/>
                </a:solidFill>
                <a:latin typeface="Hammersmith One"/>
              </a:rPr>
              <a:t>Cam</a:t>
            </a:r>
            <a:r>
              <a:rPr lang="en-US" u="none" sz="6362">
                <a:solidFill>
                  <a:srgbClr val="000000"/>
                </a:solidFill>
                <a:latin typeface="Hammersmith One"/>
              </a:rPr>
              <a:t>pus Navigation and Event Notifier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6652" t="17042" r="32206" b="0"/>
          <a:stretch>
            <a:fillRect/>
          </a:stretch>
        </p:blipFill>
        <p:spPr>
          <a:xfrm flipH="false" flipV="false" rot="0">
            <a:off x="8513090" y="-277854"/>
            <a:ext cx="10026455" cy="1084270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73007" y="2894804"/>
            <a:ext cx="6259257" cy="4744776"/>
            <a:chOff x="0" y="0"/>
            <a:chExt cx="8345676" cy="632636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3647835"/>
              <a:ext cx="7254740" cy="536151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0" y="76200"/>
              <a:ext cx="8345676" cy="3217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Financial Information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948418"/>
              <a:ext cx="8345676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 Regular"/>
                </a:rPr>
                <a:t>Current data and investment information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79393" y="1022314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6716" y="4208225"/>
            <a:ext cx="731003" cy="760368"/>
            <a:chOff x="0" y="0"/>
            <a:chExt cx="974670" cy="101382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4570" y="55004"/>
              <a:ext cx="585531" cy="856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00"/>
                </a:lnSpc>
                <a:spcBef>
                  <a:spcPct val="0"/>
                </a:spcBef>
              </a:pPr>
              <a:r>
                <a:rPr lang="en-US" spc="159" sz="4000">
                  <a:solidFill>
                    <a:srgbClr val="000000"/>
                  </a:solidFill>
                  <a:latin typeface="Clear Sans Regular Bold"/>
                </a:rPr>
                <a:t>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39815" y="4208225"/>
            <a:ext cx="5693048" cy="1399102"/>
            <a:chOff x="0" y="0"/>
            <a:chExt cx="7590730" cy="186546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7590730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Insurance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60476"/>
              <a:ext cx="759073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Choose from over a thousand professionally-made templates to fit any objective or topic.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92649" y="1317357"/>
            <a:ext cx="9107639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pc="-139" sz="6999">
                <a:solidFill>
                  <a:srgbClr val="000000"/>
                </a:solidFill>
                <a:latin typeface="Clear Sans Regular"/>
              </a:rPr>
              <a:t>Investment Areas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615748" y="4208225"/>
            <a:ext cx="5693048" cy="1399102"/>
            <a:chOff x="0" y="0"/>
            <a:chExt cx="7590730" cy="186546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7590730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Sourcing and Partnerships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60476"/>
              <a:ext cx="759073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Choose from over a thousand professionally-made templates to fit any objective or topic.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16716" y="7122866"/>
            <a:ext cx="731003" cy="760368"/>
            <a:chOff x="0" y="0"/>
            <a:chExt cx="974670" cy="1013824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94570" y="55004"/>
              <a:ext cx="585531" cy="856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00"/>
                </a:lnSpc>
                <a:spcBef>
                  <a:spcPct val="0"/>
                </a:spcBef>
              </a:pPr>
              <a:r>
                <a:rPr lang="en-US" spc="159" sz="4000">
                  <a:solidFill>
                    <a:srgbClr val="000000"/>
                  </a:solidFill>
                  <a:latin typeface="Clear Sans Regular Bold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39815" y="7122866"/>
            <a:ext cx="5693048" cy="1789627"/>
            <a:chOff x="0" y="0"/>
            <a:chExt cx="7590730" cy="238616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7590730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Technology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60476"/>
              <a:ext cx="759073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Apply page animations and transitions</a:t>
              </a:r>
            </a:p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to emphasize ideas and make them even more memorable.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2649" y="7122866"/>
            <a:ext cx="731003" cy="760368"/>
            <a:chOff x="0" y="0"/>
            <a:chExt cx="974670" cy="1013824"/>
          </a:xfrm>
        </p:grpSpPr>
        <p:sp>
          <p:nvSpPr>
            <p:cNvPr name="AutoShape 19" id="19"/>
            <p:cNvSpPr/>
            <p:nvPr/>
          </p:nvSpPr>
          <p:spPr>
            <a:xfrm rot="0"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94570" y="55004"/>
              <a:ext cx="585531" cy="856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00"/>
                </a:lnSpc>
                <a:spcBef>
                  <a:spcPct val="0"/>
                </a:spcBef>
              </a:pPr>
              <a:r>
                <a:rPr lang="en-US" spc="159" sz="4000">
                  <a:solidFill>
                    <a:srgbClr val="000000"/>
                  </a:solidFill>
                  <a:latin typeface="Clear Sans Regular Bold"/>
                </a:rPr>
                <a:t>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615748" y="7122866"/>
            <a:ext cx="5693048" cy="1399102"/>
            <a:chOff x="0" y="0"/>
            <a:chExt cx="7590730" cy="186546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7590730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Digital Marketing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60476"/>
              <a:ext cx="759073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Make it your own by customizing it</a:t>
              </a:r>
            </a:p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with text and photos.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92649" y="4208225"/>
            <a:ext cx="731003" cy="760368"/>
            <a:chOff x="0" y="0"/>
            <a:chExt cx="974670" cy="1013824"/>
          </a:xfrm>
        </p:grpSpPr>
        <p:sp>
          <p:nvSpPr>
            <p:cNvPr name="AutoShape 25" id="25"/>
            <p:cNvSpPr/>
            <p:nvPr/>
          </p:nvSpPr>
          <p:spPr>
            <a:xfrm rot="0"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94570" y="55004"/>
              <a:ext cx="585531" cy="856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00"/>
                </a:lnSpc>
                <a:spcBef>
                  <a:spcPct val="0"/>
                </a:spcBef>
              </a:pPr>
              <a:r>
                <a:rPr lang="en-US" spc="160" u="none" sz="4000">
                  <a:solidFill>
                    <a:srgbClr val="000000"/>
                  </a:solidFill>
                  <a:latin typeface="Clear Sans Regular Bold"/>
                </a:rPr>
                <a:t>1</a:t>
              </a: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12857023" y="4742132"/>
            <a:ext cx="10861953" cy="80273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836764" y="1555077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33999" y="-241693"/>
            <a:ext cx="18555999" cy="2659295"/>
          </a:xfrm>
          <a:prstGeom prst="rect">
            <a:avLst/>
          </a:prstGeom>
          <a:solidFill>
            <a:srgbClr val="FFB92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249163" y="612376"/>
            <a:ext cx="12621682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pc="-139" sz="6999">
                <a:solidFill>
                  <a:srgbClr val="FFFFFF"/>
                </a:solidFill>
                <a:latin typeface="Clear Sans Regular"/>
              </a:rPr>
              <a:t>Investment Timeline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996876" y="5099900"/>
            <a:ext cx="962162" cy="0"/>
          </a:xfrm>
          <a:prstGeom prst="line">
            <a:avLst/>
          </a:prstGeom>
          <a:ln cap="rnd" w="28575">
            <a:solidFill>
              <a:srgbClr val="000000">
                <a:alpha val="44706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249357" y="3819599"/>
            <a:ext cx="457200" cy="45758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45774" y="3724543"/>
            <a:ext cx="6105492" cy="988075"/>
            <a:chOff x="0" y="0"/>
            <a:chExt cx="8140656" cy="13174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814065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Q1 2025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33139"/>
              <a:ext cx="814065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Complete legal and insurance requirements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249357" y="5951188"/>
            <a:ext cx="457200" cy="45758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045774" y="5856132"/>
            <a:ext cx="6105492" cy="988075"/>
            <a:chOff x="0" y="0"/>
            <a:chExt cx="8140656" cy="131743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814065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Q2 2025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33139"/>
              <a:ext cx="814065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Develop partnerships with brands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249357" y="8082778"/>
            <a:ext cx="457200" cy="457588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2045774" y="7987722"/>
            <a:ext cx="6105492" cy="988075"/>
            <a:chOff x="0" y="0"/>
            <a:chExt cx="8140656" cy="13174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814065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Q3 2025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33139"/>
              <a:ext cx="814065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Upgrade store platform and systems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9854424" y="3819599"/>
            <a:ext cx="457200" cy="457588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0650841" y="3724543"/>
            <a:ext cx="6105492" cy="988075"/>
            <a:chOff x="0" y="0"/>
            <a:chExt cx="8140656" cy="131743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814065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Q4 2025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33139"/>
              <a:ext cx="814065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Launch digital marketing campaign</a:t>
              </a: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9854424" y="5951188"/>
            <a:ext cx="457200" cy="457588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0650841" y="5856132"/>
            <a:ext cx="6105492" cy="988075"/>
            <a:chOff x="0" y="0"/>
            <a:chExt cx="8140656" cy="131743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814065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Q1 2026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33139"/>
              <a:ext cx="814065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Integrate customer service management system</a:t>
              </a: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9854424" y="8082778"/>
            <a:ext cx="457200" cy="457588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 rot="0">
            <a:off x="10650841" y="7987722"/>
            <a:ext cx="6105492" cy="988075"/>
            <a:chOff x="0" y="0"/>
            <a:chExt cx="8140656" cy="131743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814065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PRESENT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833139"/>
              <a:ext cx="814065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Assess and update product list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rot="-5400000">
            <a:off x="996876" y="7231490"/>
            <a:ext cx="962162" cy="0"/>
          </a:xfrm>
          <a:prstGeom prst="line">
            <a:avLst/>
          </a:prstGeom>
          <a:ln cap="rnd" w="28575">
            <a:solidFill>
              <a:srgbClr val="000000">
                <a:alpha val="4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-5400000">
            <a:off x="9601943" y="5099900"/>
            <a:ext cx="962162" cy="0"/>
          </a:xfrm>
          <a:prstGeom prst="line">
            <a:avLst/>
          </a:prstGeom>
          <a:ln cap="rnd" w="28575">
            <a:solidFill>
              <a:srgbClr val="000000">
                <a:alpha val="4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-5400000">
            <a:off x="9601943" y="7231490"/>
            <a:ext cx="962162" cy="0"/>
          </a:xfrm>
          <a:prstGeom prst="line">
            <a:avLst/>
          </a:prstGeom>
          <a:ln cap="rnd" w="28575">
            <a:solidFill>
              <a:srgbClr val="000000">
                <a:alpha val="44706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-5430977" y="4742132"/>
            <a:ext cx="10861953" cy="80273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85501" y="4130574"/>
            <a:ext cx="10606811" cy="5096911"/>
            <a:chOff x="0" y="0"/>
            <a:chExt cx="14142414" cy="679588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78929" y="6351692"/>
              <a:ext cx="2692697" cy="44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Item 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371626" y="6351692"/>
              <a:ext cx="2692697" cy="44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Item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064323" y="6351692"/>
              <a:ext cx="2692697" cy="44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Item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757020" y="6351692"/>
              <a:ext cx="2692697" cy="44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Item 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449717" y="6351692"/>
              <a:ext cx="2692697" cy="44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Item 5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678929" y="198282"/>
              <a:ext cx="13463485" cy="6031701"/>
              <a:chOff x="0" y="0"/>
              <a:chExt cx="15099006" cy="6764422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-6350"/>
                <a:ext cx="150990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099006">
                    <a:moveTo>
                      <a:pt x="0" y="0"/>
                    </a:moveTo>
                    <a:lnTo>
                      <a:pt x="15099006" y="0"/>
                    </a:lnTo>
                    <a:lnTo>
                      <a:pt x="150990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1346534"/>
                <a:ext cx="150990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099006">
                    <a:moveTo>
                      <a:pt x="0" y="0"/>
                    </a:moveTo>
                    <a:lnTo>
                      <a:pt x="15099006" y="0"/>
                    </a:lnTo>
                    <a:lnTo>
                      <a:pt x="150990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2699419"/>
                <a:ext cx="150990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099006">
                    <a:moveTo>
                      <a:pt x="0" y="0"/>
                    </a:moveTo>
                    <a:lnTo>
                      <a:pt x="15099006" y="0"/>
                    </a:lnTo>
                    <a:lnTo>
                      <a:pt x="150990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4052303"/>
                <a:ext cx="150990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099006">
                    <a:moveTo>
                      <a:pt x="0" y="0"/>
                    </a:moveTo>
                    <a:lnTo>
                      <a:pt x="15099006" y="0"/>
                    </a:lnTo>
                    <a:lnTo>
                      <a:pt x="150990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5405188"/>
                <a:ext cx="150990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099006">
                    <a:moveTo>
                      <a:pt x="0" y="0"/>
                    </a:moveTo>
                    <a:lnTo>
                      <a:pt x="15099006" y="0"/>
                    </a:lnTo>
                    <a:lnTo>
                      <a:pt x="150990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6758072"/>
                <a:ext cx="1509900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099006">
                    <a:moveTo>
                      <a:pt x="0" y="0"/>
                    </a:moveTo>
                    <a:lnTo>
                      <a:pt x="15099006" y="0"/>
                    </a:lnTo>
                    <a:lnTo>
                      <a:pt x="1509900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2563" y="-47625"/>
              <a:ext cx="497032" cy="44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50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58715"/>
              <a:ext cx="509595" cy="44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40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563" y="2365055"/>
              <a:ext cx="497032" cy="44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30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563" y="3571396"/>
              <a:ext cx="497032" cy="44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20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777736"/>
              <a:ext cx="509595" cy="44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10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08969" y="5984076"/>
              <a:ext cx="300626" cy="44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0 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678929" y="198282"/>
              <a:ext cx="13463485" cy="6031701"/>
              <a:chOff x="0" y="0"/>
              <a:chExt cx="15099006" cy="6764422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46401" y="5115768"/>
                <a:ext cx="3096788" cy="1711870"/>
              </a:xfrm>
              <a:custGeom>
                <a:avLst/>
                <a:gdLst/>
                <a:ahLst/>
                <a:cxnLst/>
                <a:rect r="r" b="b" t="t" l="l"/>
                <a:pathLst>
                  <a:path h="1711870" w="3096788">
                    <a:moveTo>
                      <a:pt x="127000" y="1648654"/>
                    </a:moveTo>
                    <a:cubicBezTo>
                      <a:pt x="126843" y="1613695"/>
                      <a:pt x="98459" y="1585438"/>
                      <a:pt x="63500" y="1585438"/>
                    </a:cubicBezTo>
                    <a:cubicBezTo>
                      <a:pt x="28540" y="1585438"/>
                      <a:pt x="156" y="1613695"/>
                      <a:pt x="0" y="1648654"/>
                    </a:cubicBezTo>
                    <a:cubicBezTo>
                      <a:pt x="156" y="1683613"/>
                      <a:pt x="28540" y="1711870"/>
                      <a:pt x="63500" y="1711870"/>
                    </a:cubicBezTo>
                    <a:cubicBezTo>
                      <a:pt x="98459" y="1711870"/>
                      <a:pt x="126843" y="1683613"/>
                      <a:pt x="127000" y="1648654"/>
                    </a:cubicBezTo>
                    <a:close/>
                    <a:moveTo>
                      <a:pt x="50013" y="1623462"/>
                    </a:moveTo>
                    <a:lnTo>
                      <a:pt x="76986" y="1673846"/>
                    </a:lnTo>
                    <a:lnTo>
                      <a:pt x="3096788" y="50384"/>
                    </a:lnTo>
                    <a:lnTo>
                      <a:pt x="3069814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4466202" y="1604803"/>
                <a:ext cx="3104944" cy="3599374"/>
              </a:xfrm>
              <a:custGeom>
                <a:avLst/>
                <a:gdLst/>
                <a:ahLst/>
                <a:cxnLst/>
                <a:rect r="r" b="b" t="t" l="l"/>
                <a:pathLst>
                  <a:path h="3599374" w="3104944">
                    <a:moveTo>
                      <a:pt x="127000" y="3536158"/>
                    </a:moveTo>
                    <a:cubicBezTo>
                      <a:pt x="126844" y="3501199"/>
                      <a:pt x="98459" y="3472941"/>
                      <a:pt x="63500" y="3472941"/>
                    </a:cubicBezTo>
                    <a:cubicBezTo>
                      <a:pt x="28540" y="3472941"/>
                      <a:pt x="156" y="3501199"/>
                      <a:pt x="0" y="3536158"/>
                    </a:cubicBezTo>
                    <a:cubicBezTo>
                      <a:pt x="156" y="3571117"/>
                      <a:pt x="28540" y="3599374"/>
                      <a:pt x="63500" y="3599374"/>
                    </a:cubicBezTo>
                    <a:cubicBezTo>
                      <a:pt x="98459" y="3599374"/>
                      <a:pt x="126844" y="3571117"/>
                      <a:pt x="127000" y="3536158"/>
                    </a:cubicBezTo>
                    <a:close/>
                    <a:moveTo>
                      <a:pt x="41857" y="3517499"/>
                    </a:moveTo>
                    <a:lnTo>
                      <a:pt x="85142" y="3554816"/>
                    </a:lnTo>
                    <a:lnTo>
                      <a:pt x="3104944" y="37317"/>
                    </a:lnTo>
                    <a:lnTo>
                      <a:pt x="306165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7486003" y="1560245"/>
                <a:ext cx="3092907" cy="1172436"/>
              </a:xfrm>
              <a:custGeom>
                <a:avLst/>
                <a:gdLst/>
                <a:ahLst/>
                <a:cxnLst/>
                <a:rect r="r" b="b" t="t" l="l"/>
                <a:pathLst>
                  <a:path h="1172436" w="3092907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60" y="126433"/>
                      <a:pt x="126843" y="98175"/>
                      <a:pt x="127000" y="63216"/>
                    </a:cubicBezTo>
                    <a:close/>
                    <a:moveTo>
                      <a:pt x="73105" y="36304"/>
                    </a:moveTo>
                    <a:lnTo>
                      <a:pt x="53895" y="90128"/>
                    </a:lnTo>
                    <a:lnTo>
                      <a:pt x="3073696" y="1172436"/>
                    </a:lnTo>
                    <a:lnTo>
                      <a:pt x="3092906" y="111861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10505804" y="2371975"/>
                <a:ext cx="3146801" cy="397010"/>
              </a:xfrm>
              <a:custGeom>
                <a:avLst/>
                <a:gdLst/>
                <a:ahLst/>
                <a:cxnLst/>
                <a:rect r="r" b="b" t="t" l="l"/>
                <a:pathLst>
                  <a:path h="397010" w="3146801">
                    <a:moveTo>
                      <a:pt x="127000" y="333794"/>
                    </a:moveTo>
                    <a:cubicBezTo>
                      <a:pt x="126844" y="298834"/>
                      <a:pt x="98460" y="270577"/>
                      <a:pt x="63500" y="270577"/>
                    </a:cubicBezTo>
                    <a:cubicBezTo>
                      <a:pt x="28541" y="270577"/>
                      <a:pt x="157" y="298834"/>
                      <a:pt x="0" y="333794"/>
                    </a:cubicBezTo>
                    <a:cubicBezTo>
                      <a:pt x="157" y="368753"/>
                      <a:pt x="28541" y="397010"/>
                      <a:pt x="63500" y="397010"/>
                    </a:cubicBezTo>
                    <a:cubicBezTo>
                      <a:pt x="98460" y="397010"/>
                      <a:pt x="126844" y="368753"/>
                      <a:pt x="127000" y="333794"/>
                    </a:cubicBezTo>
                    <a:close/>
                    <a:moveTo>
                      <a:pt x="60960" y="305332"/>
                    </a:moveTo>
                    <a:lnTo>
                      <a:pt x="66040" y="362256"/>
                    </a:lnTo>
                    <a:lnTo>
                      <a:pt x="3085841" y="91679"/>
                    </a:lnTo>
                    <a:lnTo>
                      <a:pt x="3080762" y="34755"/>
                    </a:lnTo>
                    <a:close/>
                    <a:moveTo>
                      <a:pt x="3146801" y="63217"/>
                    </a:moveTo>
                    <a:cubicBezTo>
                      <a:pt x="3146645" y="28258"/>
                      <a:pt x="3118261" y="0"/>
                      <a:pt x="3083301" y="0"/>
                    </a:cubicBezTo>
                    <a:cubicBezTo>
                      <a:pt x="3048342" y="0"/>
                      <a:pt x="3019958" y="28258"/>
                      <a:pt x="3019801" y="63217"/>
                    </a:cubicBezTo>
                    <a:cubicBezTo>
                      <a:pt x="3019958" y="98176"/>
                      <a:pt x="3048342" y="126434"/>
                      <a:pt x="3083301" y="126434"/>
                    </a:cubicBezTo>
                    <a:cubicBezTo>
                      <a:pt x="3118261" y="126434"/>
                      <a:pt x="3146645" y="98176"/>
                      <a:pt x="3146801" y="63217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1446401" y="5077744"/>
                <a:ext cx="3092906" cy="1172437"/>
              </a:xfrm>
              <a:custGeom>
                <a:avLst/>
                <a:gdLst/>
                <a:ahLst/>
                <a:cxnLst/>
                <a:rect r="r" b="b" t="t" l="l"/>
                <a:pathLst>
                  <a:path h="1172437" w="3092906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7"/>
                    </a:cubicBezTo>
                    <a:close/>
                    <a:moveTo>
                      <a:pt x="73105" y="36304"/>
                    </a:moveTo>
                    <a:lnTo>
                      <a:pt x="53895" y="90129"/>
                    </a:lnTo>
                    <a:lnTo>
                      <a:pt x="3073696" y="1172437"/>
                    </a:lnTo>
                    <a:lnTo>
                      <a:pt x="3092906" y="1118612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4466202" y="4035396"/>
                <a:ext cx="3099903" cy="2251089"/>
              </a:xfrm>
              <a:custGeom>
                <a:avLst/>
                <a:gdLst/>
                <a:ahLst/>
                <a:cxnLst/>
                <a:rect r="r" b="b" t="t" l="l"/>
                <a:pathLst>
                  <a:path h="2251089" w="3099903">
                    <a:moveTo>
                      <a:pt x="127000" y="2187872"/>
                    </a:moveTo>
                    <a:cubicBezTo>
                      <a:pt x="126844" y="2152913"/>
                      <a:pt x="98459" y="2124656"/>
                      <a:pt x="63500" y="2124656"/>
                    </a:cubicBezTo>
                    <a:cubicBezTo>
                      <a:pt x="28540" y="2124656"/>
                      <a:pt x="156" y="2152913"/>
                      <a:pt x="0" y="2187872"/>
                    </a:cubicBezTo>
                    <a:cubicBezTo>
                      <a:pt x="156" y="2222831"/>
                      <a:pt x="28540" y="2251089"/>
                      <a:pt x="63500" y="2251089"/>
                    </a:cubicBezTo>
                    <a:cubicBezTo>
                      <a:pt x="98459" y="2251089"/>
                      <a:pt x="126844" y="2222831"/>
                      <a:pt x="127000" y="2187872"/>
                    </a:cubicBezTo>
                    <a:close/>
                    <a:moveTo>
                      <a:pt x="46898" y="2164614"/>
                    </a:moveTo>
                    <a:lnTo>
                      <a:pt x="80101" y="2211130"/>
                    </a:lnTo>
                    <a:lnTo>
                      <a:pt x="3099903" y="46515"/>
                    </a:lnTo>
                    <a:lnTo>
                      <a:pt x="3066699" y="0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7486003" y="3995436"/>
                <a:ext cx="3089522" cy="767548"/>
              </a:xfrm>
              <a:custGeom>
                <a:avLst/>
                <a:gdLst/>
                <a:ahLst/>
                <a:cxnLst/>
                <a:rect r="r" b="b" t="t" l="l"/>
                <a:pathLst>
                  <a:path h="767548" w="3089522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69721" y="35328"/>
                    </a:moveTo>
                    <a:lnTo>
                      <a:pt x="57279" y="91107"/>
                    </a:lnTo>
                    <a:lnTo>
                      <a:pt x="3077080" y="767549"/>
                    </a:lnTo>
                    <a:lnTo>
                      <a:pt x="3089522" y="711770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10505804" y="-63217"/>
                <a:ext cx="3146801" cy="4861528"/>
              </a:xfrm>
              <a:custGeom>
                <a:avLst/>
                <a:gdLst/>
                <a:ahLst/>
                <a:cxnLst/>
                <a:rect r="r" b="b" t="t" l="l"/>
                <a:pathLst>
                  <a:path h="4861528" w="3146801">
                    <a:moveTo>
                      <a:pt x="127000" y="4798312"/>
                    </a:moveTo>
                    <a:cubicBezTo>
                      <a:pt x="126844" y="4763353"/>
                      <a:pt x="98460" y="4735095"/>
                      <a:pt x="63500" y="4735095"/>
                    </a:cubicBezTo>
                    <a:cubicBezTo>
                      <a:pt x="28541" y="4735095"/>
                      <a:pt x="157" y="4763353"/>
                      <a:pt x="0" y="4798312"/>
                    </a:cubicBezTo>
                    <a:cubicBezTo>
                      <a:pt x="157" y="4833271"/>
                      <a:pt x="28541" y="4861529"/>
                      <a:pt x="63500" y="4861529"/>
                    </a:cubicBezTo>
                    <a:cubicBezTo>
                      <a:pt x="98460" y="4861529"/>
                      <a:pt x="126844" y="4833271"/>
                      <a:pt x="127000" y="4798312"/>
                    </a:cubicBezTo>
                    <a:close/>
                    <a:moveTo>
                      <a:pt x="39437" y="4782901"/>
                    </a:moveTo>
                    <a:lnTo>
                      <a:pt x="87563" y="4813723"/>
                    </a:lnTo>
                    <a:lnTo>
                      <a:pt x="3107365" y="78628"/>
                    </a:lnTo>
                    <a:lnTo>
                      <a:pt x="3059238" y="47806"/>
                    </a:lnTo>
                    <a:close/>
                    <a:moveTo>
                      <a:pt x="3146801" y="63217"/>
                    </a:moveTo>
                    <a:lnTo>
                      <a:pt x="3146801" y="63217"/>
                    </a:lnTo>
                    <a:cubicBezTo>
                      <a:pt x="3146645" y="28258"/>
                      <a:pt x="3118261" y="0"/>
                      <a:pt x="3083301" y="0"/>
                    </a:cubicBezTo>
                    <a:cubicBezTo>
                      <a:pt x="3048342" y="0"/>
                      <a:pt x="3019958" y="28258"/>
                      <a:pt x="3019801" y="63217"/>
                    </a:cubicBezTo>
                    <a:lnTo>
                      <a:pt x="3019801" y="63217"/>
                    </a:lnTo>
                    <a:cubicBezTo>
                      <a:pt x="3019958" y="98176"/>
                      <a:pt x="3048342" y="126434"/>
                      <a:pt x="3083301" y="126434"/>
                    </a:cubicBezTo>
                    <a:cubicBezTo>
                      <a:pt x="3118261" y="126434"/>
                      <a:pt x="3146645" y="98176"/>
                      <a:pt x="3146801" y="63217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1446401" y="2680577"/>
                <a:ext cx="3096788" cy="1711870"/>
              </a:xfrm>
              <a:custGeom>
                <a:avLst/>
                <a:gdLst/>
                <a:ahLst/>
                <a:cxnLst/>
                <a:rect r="r" b="b" t="t" l="l"/>
                <a:pathLst>
                  <a:path h="1711870" w="3096788">
                    <a:moveTo>
                      <a:pt x="127000" y="1648653"/>
                    </a:moveTo>
                    <a:cubicBezTo>
                      <a:pt x="126843" y="1613694"/>
                      <a:pt x="98459" y="1585436"/>
                      <a:pt x="63500" y="1585436"/>
                    </a:cubicBezTo>
                    <a:cubicBezTo>
                      <a:pt x="28540" y="1585436"/>
                      <a:pt x="156" y="1613694"/>
                      <a:pt x="0" y="1648653"/>
                    </a:cubicBezTo>
                    <a:cubicBezTo>
                      <a:pt x="156" y="1683612"/>
                      <a:pt x="28540" y="1711870"/>
                      <a:pt x="63500" y="1711870"/>
                    </a:cubicBezTo>
                    <a:cubicBezTo>
                      <a:pt x="98459" y="1711870"/>
                      <a:pt x="126843" y="1683612"/>
                      <a:pt x="127000" y="1648653"/>
                    </a:cubicBezTo>
                    <a:close/>
                    <a:moveTo>
                      <a:pt x="50013" y="1623461"/>
                    </a:moveTo>
                    <a:lnTo>
                      <a:pt x="76986" y="1673845"/>
                    </a:lnTo>
                    <a:lnTo>
                      <a:pt x="3096788" y="50384"/>
                    </a:lnTo>
                    <a:lnTo>
                      <a:pt x="3069814" y="0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4466202" y="2642552"/>
                <a:ext cx="3089522" cy="767548"/>
              </a:xfrm>
              <a:custGeom>
                <a:avLst/>
                <a:gdLst/>
                <a:ahLst/>
                <a:cxnLst/>
                <a:rect r="r" b="b" t="t" l="l"/>
                <a:pathLst>
                  <a:path h="767548" w="3089522">
                    <a:moveTo>
                      <a:pt x="127000" y="63217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69721" y="35327"/>
                    </a:moveTo>
                    <a:lnTo>
                      <a:pt x="57278" y="91106"/>
                    </a:lnTo>
                    <a:lnTo>
                      <a:pt x="3077080" y="767548"/>
                    </a:lnTo>
                    <a:lnTo>
                      <a:pt x="3089522" y="711769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7486003" y="1329136"/>
                <a:ext cx="3099194" cy="2116291"/>
              </a:xfrm>
              <a:custGeom>
                <a:avLst/>
                <a:gdLst/>
                <a:ahLst/>
                <a:cxnLst/>
                <a:rect r="r" b="b" t="t" l="l"/>
                <a:pathLst>
                  <a:path h="2116291" w="3099194">
                    <a:moveTo>
                      <a:pt x="127000" y="2053075"/>
                    </a:moveTo>
                    <a:cubicBezTo>
                      <a:pt x="126843" y="2018116"/>
                      <a:pt x="98460" y="1989858"/>
                      <a:pt x="63500" y="1989858"/>
                    </a:cubicBezTo>
                    <a:cubicBezTo>
                      <a:pt x="28540" y="1989858"/>
                      <a:pt x="156" y="2018116"/>
                      <a:pt x="0" y="2053075"/>
                    </a:cubicBezTo>
                    <a:cubicBezTo>
                      <a:pt x="156" y="2088034"/>
                      <a:pt x="28540" y="2116292"/>
                      <a:pt x="63500" y="2116292"/>
                    </a:cubicBezTo>
                    <a:cubicBezTo>
                      <a:pt x="98460" y="2116292"/>
                      <a:pt x="126843" y="2088034"/>
                      <a:pt x="127000" y="2053075"/>
                    </a:cubicBezTo>
                    <a:close/>
                    <a:moveTo>
                      <a:pt x="47608" y="2029327"/>
                    </a:moveTo>
                    <a:lnTo>
                      <a:pt x="79392" y="2076823"/>
                    </a:lnTo>
                    <a:lnTo>
                      <a:pt x="3099194" y="47496"/>
                    </a:lnTo>
                    <a:lnTo>
                      <a:pt x="3067409" y="0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10505804" y="1019091"/>
                <a:ext cx="3146801" cy="397010"/>
              </a:xfrm>
              <a:custGeom>
                <a:avLst/>
                <a:gdLst/>
                <a:ahLst/>
                <a:cxnLst/>
                <a:rect r="r" b="b" t="t" l="l"/>
                <a:pathLst>
                  <a:path h="397010" w="3146801">
                    <a:moveTo>
                      <a:pt x="127000" y="333793"/>
                    </a:moveTo>
                    <a:cubicBezTo>
                      <a:pt x="126844" y="298834"/>
                      <a:pt x="98460" y="270577"/>
                      <a:pt x="63500" y="270577"/>
                    </a:cubicBezTo>
                    <a:cubicBezTo>
                      <a:pt x="28541" y="270577"/>
                      <a:pt x="157" y="298834"/>
                      <a:pt x="0" y="333793"/>
                    </a:cubicBezTo>
                    <a:cubicBezTo>
                      <a:pt x="157" y="368753"/>
                      <a:pt x="28541" y="397010"/>
                      <a:pt x="63500" y="397010"/>
                    </a:cubicBezTo>
                    <a:cubicBezTo>
                      <a:pt x="98460" y="397010"/>
                      <a:pt x="126844" y="368753"/>
                      <a:pt x="127000" y="333793"/>
                    </a:cubicBezTo>
                    <a:close/>
                    <a:moveTo>
                      <a:pt x="60960" y="305331"/>
                    </a:moveTo>
                    <a:lnTo>
                      <a:pt x="66040" y="362255"/>
                    </a:lnTo>
                    <a:lnTo>
                      <a:pt x="3085841" y="91678"/>
                    </a:lnTo>
                    <a:lnTo>
                      <a:pt x="3080762" y="34755"/>
                    </a:lnTo>
                    <a:close/>
                    <a:moveTo>
                      <a:pt x="3146801" y="63216"/>
                    </a:moveTo>
                    <a:cubicBezTo>
                      <a:pt x="3146645" y="28257"/>
                      <a:pt x="3118261" y="0"/>
                      <a:pt x="3083301" y="0"/>
                    </a:cubicBezTo>
                    <a:cubicBezTo>
                      <a:pt x="3048342" y="0"/>
                      <a:pt x="3019958" y="28257"/>
                      <a:pt x="3019801" y="63216"/>
                    </a:cubicBezTo>
                    <a:cubicBezTo>
                      <a:pt x="3019958" y="98176"/>
                      <a:pt x="3048342" y="126433"/>
                      <a:pt x="3083301" y="126433"/>
                    </a:cubicBezTo>
                    <a:cubicBezTo>
                      <a:pt x="3118261" y="126433"/>
                      <a:pt x="3146645" y="98176"/>
                      <a:pt x="3146801" y="63216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</p:sp>
        </p:grpSp>
      </p:grpSp>
      <p:grpSp>
        <p:nvGrpSpPr>
          <p:cNvPr name="Group 35" id="35"/>
          <p:cNvGrpSpPr/>
          <p:nvPr/>
        </p:nvGrpSpPr>
        <p:grpSpPr>
          <a:xfrm rot="0">
            <a:off x="1385501" y="1028700"/>
            <a:ext cx="12769772" cy="2039607"/>
            <a:chOff x="0" y="0"/>
            <a:chExt cx="17026362" cy="2719476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76200"/>
              <a:ext cx="17026362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u="none" sz="8499">
                  <a:solidFill>
                    <a:srgbClr val="000000"/>
                  </a:solidFill>
                  <a:latin typeface="Hammersmith One Bold"/>
                </a:rPr>
                <a:t>Current Business Growth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2081301"/>
              <a:ext cx="17026362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OUR CURRENT FINANCIALS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781609" y="5980290"/>
            <a:ext cx="3477691" cy="2578541"/>
            <a:chOff x="0" y="0"/>
            <a:chExt cx="4636921" cy="3438054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28575"/>
              <a:ext cx="4636921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Revenue growth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870961"/>
              <a:ext cx="4636921" cy="2567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Visualize complicated and dense information with charts and graphs. These help people process and remember data quickly. </a:t>
              </a:r>
            </a:p>
          </p:txBody>
        </p:sp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2925635" y="6060695"/>
            <a:ext cx="399195" cy="399534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563201" y="1022314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8695213" y="6169392"/>
            <a:ext cx="399195" cy="39953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52392" y="1155342"/>
            <a:ext cx="5999245" cy="7520927"/>
            <a:chOff x="0" y="0"/>
            <a:chExt cx="7998994" cy="1002790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65411" y="9502758"/>
              <a:ext cx="13867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452127" y="9502758"/>
              <a:ext cx="13867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38844" y="9502758"/>
              <a:ext cx="13867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225561" y="9502758"/>
              <a:ext cx="13867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612277" y="9502758"/>
              <a:ext cx="13867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5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065411" y="238760"/>
              <a:ext cx="6933583" cy="9108423"/>
              <a:chOff x="0" y="0"/>
              <a:chExt cx="6933583" cy="9108423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-6350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1815335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3637019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5458704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7280389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9102073"/>
                <a:ext cx="693358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933583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0162" y="-47625"/>
              <a:ext cx="832048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125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774060"/>
              <a:ext cx="86221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100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65906" y="3595744"/>
              <a:ext cx="59630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75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65906" y="5417429"/>
              <a:ext cx="59630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50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80988" y="7239114"/>
              <a:ext cx="58122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25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01650" y="9060798"/>
              <a:ext cx="36056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0 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1065411" y="238760"/>
              <a:ext cx="6933583" cy="9108423"/>
              <a:chOff x="0" y="0"/>
              <a:chExt cx="6933583" cy="9108423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693358" y="72867"/>
                <a:ext cx="5546866" cy="9035556"/>
              </a:xfrm>
              <a:custGeom>
                <a:avLst/>
                <a:gdLst/>
                <a:ahLst/>
                <a:cxnLst/>
                <a:rect r="r" b="b" t="t" l="l"/>
                <a:pathLst>
                  <a:path h="9035556" w="5546866">
                    <a:moveTo>
                      <a:pt x="0" y="9035556"/>
                    </a:moveTo>
                    <a:lnTo>
                      <a:pt x="0" y="6849534"/>
                    </a:lnTo>
                    <a:lnTo>
                      <a:pt x="1386717" y="5683656"/>
                    </a:lnTo>
                    <a:lnTo>
                      <a:pt x="2773433" y="2987563"/>
                    </a:lnTo>
                    <a:lnTo>
                      <a:pt x="4160150" y="2841829"/>
                    </a:lnTo>
                    <a:lnTo>
                      <a:pt x="5546867" y="0"/>
                    </a:lnTo>
                    <a:lnTo>
                      <a:pt x="5546867" y="9035556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693358" y="3133298"/>
                <a:ext cx="5546866" cy="5975125"/>
              </a:xfrm>
              <a:custGeom>
                <a:avLst/>
                <a:gdLst/>
                <a:ahLst/>
                <a:cxnLst/>
                <a:rect r="r" b="b" t="t" l="l"/>
                <a:pathLst>
                  <a:path h="5975125" w="5546866">
                    <a:moveTo>
                      <a:pt x="0" y="5975125"/>
                    </a:moveTo>
                    <a:lnTo>
                      <a:pt x="0" y="5100716"/>
                    </a:lnTo>
                    <a:lnTo>
                      <a:pt x="1386717" y="4809247"/>
                    </a:lnTo>
                    <a:lnTo>
                      <a:pt x="2773433" y="1748817"/>
                    </a:lnTo>
                    <a:lnTo>
                      <a:pt x="4160150" y="2696093"/>
                    </a:lnTo>
                    <a:lnTo>
                      <a:pt x="5546867" y="0"/>
                    </a:lnTo>
                    <a:lnTo>
                      <a:pt x="5546867" y="597512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693358" y="6339463"/>
                <a:ext cx="5546866" cy="2768960"/>
              </a:xfrm>
              <a:custGeom>
                <a:avLst/>
                <a:gdLst/>
                <a:ahLst/>
                <a:cxnLst/>
                <a:rect r="r" b="b" t="t" l="l"/>
                <a:pathLst>
                  <a:path h="2768960" w="5546866">
                    <a:moveTo>
                      <a:pt x="0" y="2768960"/>
                    </a:moveTo>
                    <a:lnTo>
                      <a:pt x="0" y="2768960"/>
                    </a:lnTo>
                    <a:lnTo>
                      <a:pt x="1386717" y="1894551"/>
                    </a:lnTo>
                    <a:lnTo>
                      <a:pt x="2773433" y="0"/>
                    </a:lnTo>
                    <a:lnTo>
                      <a:pt x="4160150" y="582938"/>
                    </a:lnTo>
                    <a:lnTo>
                      <a:pt x="5546867" y="437204"/>
                    </a:lnTo>
                    <a:lnTo>
                      <a:pt x="5546867" y="2768960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</p:grp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0">
            <a:off x="-311280" y="9831612"/>
            <a:ext cx="18910559" cy="1397557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8695044" y="1809881"/>
            <a:ext cx="8440565" cy="2009121"/>
            <a:chOff x="0" y="0"/>
            <a:chExt cx="11254086" cy="2678828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76200"/>
              <a:ext cx="11254086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Future Plans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040653"/>
              <a:ext cx="1125408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OUR FEARLESS FORECAST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551187" y="6088986"/>
            <a:ext cx="6842272" cy="1797491"/>
            <a:chOff x="0" y="0"/>
            <a:chExt cx="9123029" cy="239665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28575"/>
              <a:ext cx="912302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Revenue forecast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870961"/>
              <a:ext cx="9123029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Visualize complicated and dense information with charts and graphs. These help people process and remember data quickly. 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28483" y="3665464"/>
            <a:ext cx="7225148" cy="5592836"/>
            <a:chOff x="0" y="0"/>
            <a:chExt cx="9633531" cy="745711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6937253" y="-28575"/>
              <a:ext cx="1457747" cy="67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Partnerships</a:t>
              </a:r>
            </a:p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8304152" y="4178309"/>
              <a:ext cx="1329379" cy="67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Technology</a:t>
              </a:r>
            </a:p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212774" y="6778306"/>
              <a:ext cx="1025578" cy="67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Sourcing</a:t>
              </a:r>
            </a:p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178309"/>
              <a:ext cx="1146974" cy="67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Marketing</a:t>
              </a:r>
            </a:p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359429" y="-28575"/>
              <a:ext cx="1154444" cy="67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Insurance</a:t>
              </a:r>
            </a:p>
            <a:p>
              <a:pPr algn="ctr">
                <a:lnSpc>
                  <a:spcPts val="2108"/>
                </a:lnSpc>
              </a:pPr>
              <a:r>
                <a:rPr lang="en-US" sz="1505">
                  <a:solidFill>
                    <a:srgbClr val="000000"/>
                  </a:solidFill>
                  <a:latin typeface="Clear Sans Regular"/>
                </a:rPr>
                <a:t>20%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1498298" y="141982"/>
              <a:ext cx="6454529" cy="6454529"/>
              <a:chOff x="0" y="0"/>
              <a:chExt cx="2540000" cy="254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385123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262626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r="r" b="b" t="t" l="l"/>
                <a:pathLst>
                  <a:path h="1364661" w="1543393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474747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391047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07842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12857023" y="4742132"/>
            <a:ext cx="10861953" cy="802736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234853" y="1282792"/>
            <a:ext cx="12769772" cy="2020557"/>
            <a:chOff x="0" y="0"/>
            <a:chExt cx="17026362" cy="269407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6200"/>
              <a:ext cx="17026362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Funding Requirements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055901"/>
              <a:ext cx="17026362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WHERE WE WANT TO FOCUS ON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t="0" r="34" b="0"/>
          <a:stretch>
            <a:fillRect/>
          </a:stretch>
        </p:blipFill>
        <p:spPr>
          <a:xfrm flipH="false" flipV="false" rot="5400000">
            <a:off x="1235022" y="5780518"/>
            <a:ext cx="399195" cy="399534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2090996" y="5700112"/>
            <a:ext cx="4450900" cy="2188016"/>
            <a:chOff x="0" y="0"/>
            <a:chExt cx="5934534" cy="291735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5934534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Priority areas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70961"/>
              <a:ext cx="5934534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Visualize complicated and dense information with charts and graphs. These help people process and remember data quickly. 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60097" y="2521874"/>
            <a:ext cx="4269658" cy="1068503"/>
            <a:chOff x="0" y="0"/>
            <a:chExt cx="5692878" cy="1424671"/>
          </a:xfrm>
        </p:grpSpPr>
        <p:sp>
          <p:nvSpPr>
            <p:cNvPr name="AutoShape 3" id="3"/>
            <p:cNvSpPr/>
            <p:nvPr/>
          </p:nvSpPr>
          <p:spPr>
            <a:xfrm rot="0">
              <a:off x="1100156" y="0"/>
              <a:ext cx="4592722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0731" t="2540" r="56672" b="53568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424392" y="190789"/>
              <a:ext cx="3944249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 Bold"/>
                </a:rPr>
                <a:t>Jennifer Potts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Chief Executive Officer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74191" y="3987276"/>
            <a:ext cx="4269658" cy="1068503"/>
            <a:chOff x="0" y="0"/>
            <a:chExt cx="5692878" cy="1424671"/>
          </a:xfrm>
        </p:grpSpPr>
        <p:sp>
          <p:nvSpPr>
            <p:cNvPr name="AutoShape 7" id="7"/>
            <p:cNvSpPr/>
            <p:nvPr/>
          </p:nvSpPr>
          <p:spPr>
            <a:xfrm rot="0">
              <a:off x="1100156" y="0"/>
              <a:ext cx="4592722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30341" t="20530" r="40382" b="54195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424392" y="190789"/>
              <a:ext cx="3944249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pc="109" sz="2199">
                  <a:solidFill>
                    <a:srgbClr val="000000"/>
                  </a:solidFill>
                  <a:latin typeface="Clear Sans Regular Bold"/>
                </a:rPr>
                <a:t>Bryan Cook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pc="109" sz="2199">
                  <a:solidFill>
                    <a:srgbClr val="000000"/>
                  </a:solidFill>
                  <a:latin typeface="Clear Sans Regular"/>
                </a:rPr>
                <a:t>Chief Finance Officer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44151" y="3987276"/>
            <a:ext cx="4269658" cy="1068503"/>
            <a:chOff x="0" y="0"/>
            <a:chExt cx="5692878" cy="1424671"/>
          </a:xfrm>
        </p:grpSpPr>
        <p:sp>
          <p:nvSpPr>
            <p:cNvPr name="AutoShape 11" id="11"/>
            <p:cNvSpPr/>
            <p:nvPr/>
          </p:nvSpPr>
          <p:spPr>
            <a:xfrm rot="0">
              <a:off x="1100156" y="0"/>
              <a:ext cx="4592722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/>
            <a:srcRect l="44471" t="10802" r="39515" b="58091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1424392" y="190789"/>
              <a:ext cx="3944249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lear Sans Regular Bold"/>
                </a:rPr>
                <a:t>Jennifer Potts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lear Sans Regular"/>
                </a:rPr>
                <a:t>Chief Executive Officer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99258" y="5452679"/>
            <a:ext cx="3572145" cy="1068503"/>
            <a:chOff x="0" y="0"/>
            <a:chExt cx="4762859" cy="1424671"/>
          </a:xfrm>
        </p:grpSpPr>
        <p:sp>
          <p:nvSpPr>
            <p:cNvPr name="AutoShape 15" id="15"/>
            <p:cNvSpPr/>
            <p:nvPr/>
          </p:nvSpPr>
          <p:spPr>
            <a:xfrm rot="0">
              <a:off x="1100156" y="0"/>
              <a:ext cx="3662703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5"/>
            <a:srcRect l="14440" t="15610" r="75820" b="65472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1424392" y="190789"/>
              <a:ext cx="3024337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pc="109" sz="2199">
                  <a:solidFill>
                    <a:srgbClr val="000000"/>
                  </a:solidFill>
                  <a:latin typeface="Clear Sans Regular Bold"/>
                </a:rPr>
                <a:t>Blaise Martins </a:t>
              </a:r>
              <a:r>
                <a:rPr lang="en-US" spc="109" sz="2199">
                  <a:solidFill>
                    <a:srgbClr val="000000"/>
                  </a:solidFill>
                  <a:latin typeface="Clear Sans Regular"/>
                </a:rPr>
                <a:t>Director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471704" y="5452679"/>
            <a:ext cx="3572145" cy="1068503"/>
            <a:chOff x="0" y="0"/>
            <a:chExt cx="4762859" cy="1424671"/>
          </a:xfrm>
        </p:grpSpPr>
        <p:sp>
          <p:nvSpPr>
            <p:cNvPr name="AutoShape 19" id="19"/>
            <p:cNvSpPr/>
            <p:nvPr/>
          </p:nvSpPr>
          <p:spPr>
            <a:xfrm rot="0">
              <a:off x="1100156" y="0"/>
              <a:ext cx="3662703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6"/>
            <a:srcRect l="28624" t="3237" r="54100" b="63207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1424392" y="190789"/>
              <a:ext cx="3024337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pc="109" sz="2199">
                  <a:solidFill>
                    <a:srgbClr val="000000"/>
                  </a:solidFill>
                  <a:latin typeface="Clear Sans Regular Bold"/>
                </a:rPr>
                <a:t>Keira Landon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pc="109" sz="2199">
                  <a:solidFill>
                    <a:srgbClr val="000000"/>
                  </a:solidFill>
                  <a:latin typeface="Clear Sans Regular"/>
                </a:rPr>
                <a:t>Director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44151" y="5452679"/>
            <a:ext cx="3572145" cy="1068503"/>
            <a:chOff x="0" y="0"/>
            <a:chExt cx="4762859" cy="1424671"/>
          </a:xfrm>
        </p:grpSpPr>
        <p:sp>
          <p:nvSpPr>
            <p:cNvPr name="AutoShape 23" id="23"/>
            <p:cNvSpPr/>
            <p:nvPr/>
          </p:nvSpPr>
          <p:spPr>
            <a:xfrm rot="0">
              <a:off x="1100156" y="0"/>
              <a:ext cx="3662703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7"/>
            <a:srcRect l="40489" t="13335" r="38579" b="46007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25" id="25"/>
            <p:cNvSpPr txBox="true"/>
            <p:nvPr/>
          </p:nvSpPr>
          <p:spPr>
            <a:xfrm rot="0">
              <a:off x="1424392" y="190789"/>
              <a:ext cx="3024337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pc="109" sz="2199">
                  <a:solidFill>
                    <a:srgbClr val="000000"/>
                  </a:solidFill>
                  <a:latin typeface="Clear Sans Regular Bold"/>
                </a:rPr>
                <a:t>Kathy Lamprey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pc="109" sz="2199">
                  <a:solidFill>
                    <a:srgbClr val="000000"/>
                  </a:solidFill>
                  <a:latin typeface="Clear Sans Regular"/>
                </a:rPr>
                <a:t>Director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016598" y="5452679"/>
            <a:ext cx="3572145" cy="1068503"/>
            <a:chOff x="0" y="0"/>
            <a:chExt cx="4762859" cy="1424671"/>
          </a:xfrm>
        </p:grpSpPr>
        <p:sp>
          <p:nvSpPr>
            <p:cNvPr name="AutoShape 27" id="27"/>
            <p:cNvSpPr/>
            <p:nvPr/>
          </p:nvSpPr>
          <p:spPr>
            <a:xfrm rot="0">
              <a:off x="1100156" y="0"/>
              <a:ext cx="3662703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8"/>
            <a:srcRect l="34435" t="19911" r="54721" b="59027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29" id="29"/>
            <p:cNvSpPr txBox="true"/>
            <p:nvPr/>
          </p:nvSpPr>
          <p:spPr>
            <a:xfrm rot="0">
              <a:off x="1424392" y="190789"/>
              <a:ext cx="3024337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pc="109" sz="2199">
                  <a:solidFill>
                    <a:srgbClr val="000000"/>
                  </a:solidFill>
                  <a:latin typeface="Clear Sans Regular Bold"/>
                </a:rPr>
                <a:t>Joshua Scotts </a:t>
              </a:r>
              <a:r>
                <a:rPr lang="en-US" spc="109" sz="2199">
                  <a:solidFill>
                    <a:srgbClr val="000000"/>
                  </a:solidFill>
                  <a:latin typeface="Clear Sans Regular"/>
                </a:rPr>
                <a:t>Director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058108" y="6918082"/>
            <a:ext cx="3901989" cy="1068503"/>
            <a:chOff x="0" y="0"/>
            <a:chExt cx="5202652" cy="1424671"/>
          </a:xfrm>
        </p:grpSpPr>
        <p:sp>
          <p:nvSpPr>
            <p:cNvPr name="AutoShape 31" id="31"/>
            <p:cNvSpPr/>
            <p:nvPr/>
          </p:nvSpPr>
          <p:spPr>
            <a:xfrm rot="0">
              <a:off x="1100156" y="0"/>
              <a:ext cx="4102496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8"/>
            <a:srcRect l="69849" t="16982" r="14532" b="52679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33" id="33"/>
            <p:cNvSpPr txBox="true"/>
            <p:nvPr/>
          </p:nvSpPr>
          <p:spPr>
            <a:xfrm rot="0">
              <a:off x="1359360" y="190789"/>
              <a:ext cx="3584087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pc="109" sz="2199">
                  <a:solidFill>
                    <a:srgbClr val="000000"/>
                  </a:solidFill>
                  <a:latin typeface="Clear Sans Regular Bold"/>
                </a:rPr>
                <a:t>Carl Miller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pc="109" sz="2199">
                  <a:solidFill>
                    <a:srgbClr val="000000"/>
                  </a:solidFill>
                  <a:latin typeface="Clear Sans Regular"/>
                </a:rPr>
                <a:t>Accountant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160399" y="6918082"/>
            <a:ext cx="3901989" cy="1068503"/>
            <a:chOff x="0" y="0"/>
            <a:chExt cx="5202652" cy="1424671"/>
          </a:xfrm>
        </p:grpSpPr>
        <p:sp>
          <p:nvSpPr>
            <p:cNvPr name="AutoShape 35" id="35"/>
            <p:cNvSpPr/>
            <p:nvPr/>
          </p:nvSpPr>
          <p:spPr>
            <a:xfrm rot="0">
              <a:off x="1100156" y="0"/>
              <a:ext cx="4102496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4"/>
            <a:srcRect l="71897" t="21634" r="14022" b="51015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1359360" y="190789"/>
              <a:ext cx="3584087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pc="109" sz="2199">
                  <a:solidFill>
                    <a:srgbClr val="000000"/>
                  </a:solidFill>
                  <a:latin typeface="Clear Sans Regular Bold"/>
                </a:rPr>
                <a:t>Sadie Jones</a:t>
              </a:r>
              <a:r>
                <a:rPr lang="en-US" spc="109" sz="2199">
                  <a:solidFill>
                    <a:srgbClr val="000000"/>
                  </a:solidFill>
                  <a:latin typeface="Clear Sans Regular"/>
                </a:rPr>
                <a:t> Finance Manager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262690" y="6918082"/>
            <a:ext cx="3901989" cy="1068503"/>
            <a:chOff x="0" y="0"/>
            <a:chExt cx="5202652" cy="1424671"/>
          </a:xfrm>
        </p:grpSpPr>
        <p:sp>
          <p:nvSpPr>
            <p:cNvPr name="AutoShape 39" id="39"/>
            <p:cNvSpPr/>
            <p:nvPr/>
          </p:nvSpPr>
          <p:spPr>
            <a:xfrm rot="0">
              <a:off x="1100156" y="0"/>
              <a:ext cx="4102496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5"/>
            <a:srcRect l="80439" t="26061" r="9481" b="54361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41" id="41"/>
            <p:cNvSpPr txBox="true"/>
            <p:nvPr/>
          </p:nvSpPr>
          <p:spPr>
            <a:xfrm rot="0">
              <a:off x="1359360" y="190789"/>
              <a:ext cx="3584087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pc="109" sz="2199">
                  <a:solidFill>
                    <a:srgbClr val="000000"/>
                  </a:solidFill>
                  <a:latin typeface="Clear Sans Regular Bold"/>
                </a:rPr>
                <a:t>Clara Holmes</a:t>
              </a:r>
              <a:r>
                <a:rPr lang="en-US" spc="109" sz="2199">
                  <a:solidFill>
                    <a:srgbClr val="000000"/>
                  </a:solidFill>
                  <a:latin typeface="Clear Sans Regular"/>
                </a:rPr>
                <a:t> Bookkeeper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3058108" y="8189797"/>
            <a:ext cx="3901989" cy="1068503"/>
            <a:chOff x="0" y="0"/>
            <a:chExt cx="5202652" cy="1424671"/>
          </a:xfrm>
        </p:grpSpPr>
        <p:sp>
          <p:nvSpPr>
            <p:cNvPr name="AutoShape 43" id="43"/>
            <p:cNvSpPr/>
            <p:nvPr/>
          </p:nvSpPr>
          <p:spPr>
            <a:xfrm rot="0">
              <a:off x="1100156" y="0"/>
              <a:ext cx="4102496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9"/>
            <a:srcRect l="49703" t="6052" r="31703" b="57832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1359360" y="190789"/>
              <a:ext cx="3584087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pc="109" sz="2199">
                  <a:solidFill>
                    <a:srgbClr val="000000"/>
                  </a:solidFill>
                  <a:latin typeface="Clear Sans Regular Bold"/>
                </a:rPr>
                <a:t>Mike Hollows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pc="109" sz="2199">
                  <a:solidFill>
                    <a:srgbClr val="000000"/>
                  </a:solidFill>
                  <a:latin typeface="Clear Sans Regular"/>
                </a:rPr>
                <a:t>Tax Officer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160399" y="8189797"/>
            <a:ext cx="3901989" cy="1068503"/>
            <a:chOff x="0" y="0"/>
            <a:chExt cx="5202652" cy="1424671"/>
          </a:xfrm>
        </p:grpSpPr>
        <p:sp>
          <p:nvSpPr>
            <p:cNvPr name="AutoShape 47" id="47"/>
            <p:cNvSpPr/>
            <p:nvPr/>
          </p:nvSpPr>
          <p:spPr>
            <a:xfrm rot="0">
              <a:off x="1100156" y="0"/>
              <a:ext cx="4102496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48" id="48"/>
            <p:cNvPicPr>
              <a:picLocks noChangeAspect="true"/>
            </p:cNvPicPr>
            <p:nvPr/>
          </p:nvPicPr>
          <p:blipFill>
            <a:blip r:embed="rId5"/>
            <a:srcRect l="30977" t="23545" r="60028" b="58984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49" id="49"/>
            <p:cNvSpPr txBox="true"/>
            <p:nvPr/>
          </p:nvSpPr>
          <p:spPr>
            <a:xfrm rot="0">
              <a:off x="1359360" y="190789"/>
              <a:ext cx="3584087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pc="109" sz="2199">
                  <a:solidFill>
                    <a:srgbClr val="000000"/>
                  </a:solidFill>
                  <a:latin typeface="Clear Sans Regular Bold"/>
                </a:rPr>
                <a:t>Grace Coopers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pc="109" sz="2199">
                  <a:solidFill>
                    <a:srgbClr val="000000"/>
                  </a:solidFill>
                  <a:latin typeface="Clear Sans Regular"/>
                </a:rPr>
                <a:t>Compliance Officer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1262690" y="8189797"/>
            <a:ext cx="3901989" cy="1068503"/>
            <a:chOff x="0" y="0"/>
            <a:chExt cx="5202652" cy="1424671"/>
          </a:xfrm>
        </p:grpSpPr>
        <p:sp>
          <p:nvSpPr>
            <p:cNvPr name="AutoShape 51" id="51"/>
            <p:cNvSpPr/>
            <p:nvPr/>
          </p:nvSpPr>
          <p:spPr>
            <a:xfrm rot="0">
              <a:off x="1100156" y="0"/>
              <a:ext cx="4102496" cy="1424671"/>
            </a:xfrm>
            <a:prstGeom prst="rect">
              <a:avLst/>
            </a:prstGeom>
            <a:solidFill>
              <a:srgbClr val="FFB923"/>
            </a:solidFill>
          </p:spPr>
        </p:sp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10"/>
            <a:srcRect l="24859" t="6980" r="22771" b="47794"/>
            <a:stretch>
              <a:fillRect/>
            </a:stretch>
          </p:blipFill>
          <p:spPr>
            <a:xfrm flipH="false" flipV="false" rot="0">
              <a:off x="0" y="0"/>
              <a:ext cx="1100156" cy="1424671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1359360" y="190789"/>
              <a:ext cx="3584087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pc="109" sz="2199">
                  <a:solidFill>
                    <a:srgbClr val="000000"/>
                  </a:solidFill>
                  <a:latin typeface="Clear Sans Regular Bold"/>
                </a:rPr>
                <a:t>Marga Dunlop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pc="109" sz="2199">
                  <a:solidFill>
                    <a:srgbClr val="000000"/>
                  </a:solidFill>
                  <a:latin typeface="Clear Sans Regular"/>
                </a:rPr>
                <a:t>Risk Manager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28700" y="1144956"/>
            <a:ext cx="7352535" cy="457200"/>
            <a:chOff x="0" y="0"/>
            <a:chExt cx="9803380" cy="609600"/>
          </a:xfrm>
        </p:grpSpPr>
        <p:sp>
          <p:nvSpPr>
            <p:cNvPr name="TextBox 55" id="55"/>
            <p:cNvSpPr txBox="true"/>
            <p:nvPr/>
          </p:nvSpPr>
          <p:spPr>
            <a:xfrm rot="0">
              <a:off x="1040830" y="-28575"/>
              <a:ext cx="876255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120" sz="3000">
                  <a:solidFill>
                    <a:srgbClr val="000000"/>
                  </a:solidFill>
                  <a:latin typeface="Clear Sans Regular Bold"/>
                </a:rPr>
                <a:t>ORGANIZATIONAL CHART</a:t>
              </a:r>
            </a:p>
          </p:txBody>
        </p:sp>
        <p:pic>
          <p:nvPicPr>
            <p:cNvPr name="Picture 56" id="56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38444"/>
              <a:ext cx="532260" cy="532712"/>
            </a:xfrm>
            <a:prstGeom prst="rect">
              <a:avLst/>
            </a:prstGeom>
          </p:spPr>
        </p:pic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563201" y="1022314"/>
            <a:ext cx="689712" cy="702485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 rot="0">
            <a:off x="6904257" y="3590377"/>
            <a:ext cx="4474723" cy="396900"/>
            <a:chOff x="0" y="0"/>
            <a:chExt cx="5966297" cy="529200"/>
          </a:xfrm>
        </p:grpSpPr>
        <p:sp>
          <p:nvSpPr>
            <p:cNvPr name="AutoShape 59" id="59"/>
            <p:cNvSpPr/>
            <p:nvPr/>
          </p:nvSpPr>
          <p:spPr>
            <a:xfrm rot="0">
              <a:off x="6350" y="258250"/>
              <a:ext cx="5959947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rot="-5400000">
              <a:off x="2791766" y="122775"/>
              <a:ext cx="2582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1" id="61"/>
            <p:cNvSpPr/>
            <p:nvPr/>
          </p:nvSpPr>
          <p:spPr>
            <a:xfrm rot="-5400000">
              <a:off x="-129125" y="387375"/>
              <a:ext cx="2709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2" id="62"/>
            <p:cNvSpPr/>
            <p:nvPr/>
          </p:nvSpPr>
          <p:spPr>
            <a:xfrm rot="-5400000">
              <a:off x="5824472" y="387375"/>
              <a:ext cx="2709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3480567" y="5055779"/>
            <a:ext cx="11322103" cy="396900"/>
            <a:chOff x="0" y="0"/>
            <a:chExt cx="15096137" cy="529200"/>
          </a:xfrm>
        </p:grpSpPr>
        <p:sp>
          <p:nvSpPr>
            <p:cNvPr name="AutoShape 64" id="64"/>
            <p:cNvSpPr/>
            <p:nvPr/>
          </p:nvSpPr>
          <p:spPr>
            <a:xfrm rot="0">
              <a:off x="0" y="245550"/>
              <a:ext cx="15096137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5" id="65"/>
            <p:cNvSpPr/>
            <p:nvPr/>
          </p:nvSpPr>
          <p:spPr>
            <a:xfrm rot="-5400000">
              <a:off x="4907154" y="122775"/>
              <a:ext cx="2582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6" id="66"/>
            <p:cNvSpPr/>
            <p:nvPr/>
          </p:nvSpPr>
          <p:spPr>
            <a:xfrm rot="-5400000">
              <a:off x="-129125" y="387375"/>
              <a:ext cx="2709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7" id="67"/>
            <p:cNvSpPr/>
            <p:nvPr/>
          </p:nvSpPr>
          <p:spPr>
            <a:xfrm rot="-5400000">
              <a:off x="14954312" y="387375"/>
              <a:ext cx="2709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8" id="68"/>
            <p:cNvSpPr/>
            <p:nvPr/>
          </p:nvSpPr>
          <p:spPr>
            <a:xfrm rot="-5400000">
              <a:off x="10247038" y="122775"/>
              <a:ext cx="2582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5009102" y="6521182"/>
            <a:ext cx="8214107" cy="396900"/>
            <a:chOff x="0" y="0"/>
            <a:chExt cx="10952143" cy="529200"/>
          </a:xfrm>
        </p:grpSpPr>
        <p:sp>
          <p:nvSpPr>
            <p:cNvPr name="AutoShape 70" id="70"/>
            <p:cNvSpPr/>
            <p:nvPr/>
          </p:nvSpPr>
          <p:spPr>
            <a:xfrm rot="-5400000">
              <a:off x="10816668" y="393725"/>
              <a:ext cx="2582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1" id="71"/>
            <p:cNvSpPr/>
            <p:nvPr/>
          </p:nvSpPr>
          <p:spPr>
            <a:xfrm rot="0">
              <a:off x="0" y="258250"/>
              <a:ext cx="10939443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2" id="72"/>
            <p:cNvSpPr/>
            <p:nvPr/>
          </p:nvSpPr>
          <p:spPr>
            <a:xfrm rot="-5400000">
              <a:off x="-122775" y="381025"/>
              <a:ext cx="2582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3" id="73"/>
            <p:cNvSpPr/>
            <p:nvPr/>
          </p:nvSpPr>
          <p:spPr>
            <a:xfrm rot="-5400000">
              <a:off x="2862758" y="129125"/>
              <a:ext cx="2709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4" id="74"/>
            <p:cNvSpPr/>
            <p:nvPr/>
          </p:nvSpPr>
          <p:spPr>
            <a:xfrm rot="-5400000">
              <a:off x="8158729" y="129125"/>
              <a:ext cx="2582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5004340" y="7986585"/>
            <a:ext cx="8214107" cy="203212"/>
            <a:chOff x="0" y="0"/>
            <a:chExt cx="10952143" cy="270950"/>
          </a:xfrm>
        </p:grpSpPr>
        <p:sp>
          <p:nvSpPr>
            <p:cNvPr name="AutoShape 76" id="76"/>
            <p:cNvSpPr/>
            <p:nvPr/>
          </p:nvSpPr>
          <p:spPr>
            <a:xfrm rot="-5400000">
              <a:off x="-129125" y="129125"/>
              <a:ext cx="2709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7" id="77"/>
            <p:cNvSpPr/>
            <p:nvPr/>
          </p:nvSpPr>
          <p:spPr>
            <a:xfrm rot="-5400000">
              <a:off x="5340597" y="129125"/>
              <a:ext cx="2709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8" id="78"/>
            <p:cNvSpPr/>
            <p:nvPr/>
          </p:nvSpPr>
          <p:spPr>
            <a:xfrm rot="-5400000">
              <a:off x="10810318" y="129125"/>
              <a:ext cx="270950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64922" y="-164922"/>
            <a:ext cx="8368716" cy="10616844"/>
          </a:xfrm>
          <a:prstGeom prst="rect">
            <a:avLst/>
          </a:prstGeom>
          <a:solidFill>
            <a:srgbClr val="FFB92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2542332"/>
            <a:ext cx="6259257" cy="3338397"/>
            <a:chOff x="0" y="0"/>
            <a:chExt cx="8345676" cy="445119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2073035"/>
              <a:ext cx="6071136" cy="448678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0" y="76200"/>
              <a:ext cx="8345676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Contact Us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073246"/>
              <a:ext cx="8345676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 Regular"/>
                </a:rPr>
                <a:t>Reach out to us for inquiries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 Regular"/>
                </a:rPr>
                <a:t>or comments.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0176524" y="3637546"/>
            <a:ext cx="6258166" cy="0"/>
          </a:xfrm>
          <a:prstGeom prst="line">
            <a:avLst/>
          </a:prstGeom>
          <a:ln cap="rnd" w="19050">
            <a:solidFill>
              <a:srgbClr val="FFB9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0176524" y="6630404"/>
            <a:ext cx="6258166" cy="0"/>
          </a:xfrm>
          <a:prstGeom prst="line">
            <a:avLst/>
          </a:prstGeom>
          <a:ln cap="rnd" w="19050">
            <a:solidFill>
              <a:srgbClr val="FFB92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176524" y="1569190"/>
            <a:ext cx="6258166" cy="1162904"/>
            <a:chOff x="0" y="0"/>
            <a:chExt cx="8344221" cy="155053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8344221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Phone Number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83789"/>
              <a:ext cx="834422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123-456-7890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76524" y="4562048"/>
            <a:ext cx="6258166" cy="1162904"/>
            <a:chOff x="0" y="0"/>
            <a:chExt cx="8344221" cy="155053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8344221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Email Address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83789"/>
              <a:ext cx="834422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hello@reallygreatsite.com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76524" y="7554906"/>
            <a:ext cx="6258166" cy="1162904"/>
            <a:chOff x="0" y="0"/>
            <a:chExt cx="8344221" cy="155053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8344221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Website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83789"/>
              <a:ext cx="834422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www.reallygreatsite.com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1022314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54793" y="1684613"/>
            <a:ext cx="1163180" cy="12718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82849" y="1684613"/>
            <a:ext cx="807057" cy="127186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50663" y="1684613"/>
            <a:ext cx="885682" cy="12718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97550" y="1684613"/>
            <a:ext cx="917120" cy="112844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10065" y="1684613"/>
            <a:ext cx="794017" cy="11284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64837" y="3798866"/>
            <a:ext cx="1084473" cy="9405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72328" y="3798866"/>
            <a:ext cx="1042353" cy="104235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2681" y="3697047"/>
            <a:ext cx="987392" cy="104235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63995" y="5804679"/>
            <a:ext cx="1059018" cy="96659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23972" y="5758009"/>
            <a:ext cx="824822" cy="105993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59876" y="3697047"/>
            <a:ext cx="792469" cy="97507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66871" y="3798866"/>
            <a:ext cx="1139024" cy="103547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27617" y="7647093"/>
            <a:ext cx="931775" cy="84706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44359" y="5735797"/>
            <a:ext cx="884037" cy="84706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98119" y="5903003"/>
            <a:ext cx="1017909" cy="51265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32674" y="5633985"/>
            <a:ext cx="1046872" cy="105069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87770" y="7538866"/>
            <a:ext cx="897225" cy="106352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44141" y="7807552"/>
            <a:ext cx="1284473" cy="68660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38010" y="7596187"/>
            <a:ext cx="836201" cy="94888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04537" y="7589773"/>
            <a:ext cx="1205073" cy="955295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392852" y="2154444"/>
            <a:ext cx="4912356" cy="5978112"/>
            <a:chOff x="0" y="0"/>
            <a:chExt cx="6549808" cy="797081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76200"/>
              <a:ext cx="6549808" cy="3217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Resource</a:t>
              </a: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 </a:t>
              </a:r>
            </a:p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Page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170466"/>
              <a:ext cx="6549808" cy="2800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Use these icons and illustrations in your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Canva Presentation.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Happy designing!</a:t>
              </a:r>
            </a:p>
          </p:txBody>
        </p:sp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4070813"/>
              <a:ext cx="5135377" cy="379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852" y="1887744"/>
            <a:ext cx="4912356" cy="6511512"/>
            <a:chOff x="0" y="0"/>
            <a:chExt cx="6549808" cy="86820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6549808" cy="3217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Resource</a:t>
              </a: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 </a:t>
              </a:r>
            </a:p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Page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170466"/>
              <a:ext cx="6549808" cy="3511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Find the magic and fun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in presenting with Canva Presentations. Press the following keys while on Present mode! 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4070813"/>
              <a:ext cx="5135377" cy="37952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964088" y="2117872"/>
            <a:ext cx="3742705" cy="457200"/>
            <a:chOff x="0" y="0"/>
            <a:chExt cx="4990273" cy="6096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995782" y="28575"/>
              <a:ext cx="3994491" cy="58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Hammersmith One Bold"/>
                </a:rPr>
                <a:t>B for blur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64088" y="3982557"/>
            <a:ext cx="3742705" cy="457200"/>
            <a:chOff x="0" y="0"/>
            <a:chExt cx="4990273" cy="6096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995782" y="28575"/>
              <a:ext cx="3994491" cy="58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Hammersmith One Bold"/>
                </a:rPr>
                <a:t>D for a drumroll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64088" y="5847243"/>
            <a:ext cx="3742705" cy="457200"/>
            <a:chOff x="0" y="0"/>
            <a:chExt cx="4990273" cy="60960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995782" y="28575"/>
              <a:ext cx="3994491" cy="58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Hammersmith One Bold"/>
                </a:rPr>
                <a:t>Q for quiet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64088" y="7711928"/>
            <a:ext cx="8792179" cy="457200"/>
            <a:chOff x="0" y="0"/>
            <a:chExt cx="11722905" cy="60960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995782" y="28575"/>
              <a:ext cx="10727123" cy="58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Hammersmith One Bold"/>
                </a:rPr>
                <a:t>Any number from 0-9 for a timer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013563" y="2117872"/>
            <a:ext cx="3742705" cy="457200"/>
            <a:chOff x="0" y="0"/>
            <a:chExt cx="4990273" cy="60960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995782" y="28575"/>
              <a:ext cx="3994491" cy="58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Hammersmith One Bold"/>
                </a:rPr>
                <a:t>C for confetti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013563" y="3982557"/>
            <a:ext cx="3742705" cy="457200"/>
            <a:chOff x="0" y="0"/>
            <a:chExt cx="4990273" cy="609600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995782" y="28575"/>
              <a:ext cx="3994491" cy="58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Hammersmith One Bold"/>
                </a:rPr>
                <a:t>O for bubbles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013563" y="5847243"/>
            <a:ext cx="3742705" cy="457200"/>
            <a:chOff x="0" y="0"/>
            <a:chExt cx="4990273" cy="609600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38444"/>
              <a:ext cx="532260" cy="532712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995782" y="28575"/>
              <a:ext cx="3994491" cy="58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Hammersmith One Bold"/>
                </a:rPr>
                <a:t>X to close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542" t="0" r="0" b="0"/>
          <a:stretch>
            <a:fillRect/>
          </a:stretch>
        </p:blipFill>
        <p:spPr>
          <a:xfrm flipH="false" flipV="false" rot="0">
            <a:off x="-227785" y="-360315"/>
            <a:ext cx="7078471" cy="110076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10248" y="1570971"/>
            <a:ext cx="7710186" cy="239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Need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4737" y="4861341"/>
            <a:ext cx="9764563" cy="4708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lear Sans Regular"/>
              </a:rPr>
              <a:t>Students are familiar only with </a:t>
            </a:r>
            <a:r>
              <a:rPr lang="en-US" sz="3799">
                <a:solidFill>
                  <a:srgbClr val="000000"/>
                </a:solidFill>
                <a:latin typeface="Arimo"/>
              </a:rPr>
              <a:t>buildings where they attend their classes and are not</a:t>
            </a:r>
          </a:p>
          <a:p>
            <a:pPr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rimo"/>
              </a:rPr>
              <a:t>aware of the different venues during events</a:t>
            </a:r>
          </a:p>
          <a:p>
            <a:pPr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rimo"/>
              </a:rPr>
              <a:t>and workshops held at various locations on campus. Indoor maps are not available for </a:t>
            </a:r>
          </a:p>
          <a:p>
            <a:pPr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rimo"/>
              </a:rPr>
              <a:t>showing teacher’s cabins, classrooms, washrooms, workshops, labs, or even lawns.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12761773" y="4742132"/>
            <a:ext cx="10861953" cy="80273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852" y="1887744"/>
            <a:ext cx="4912356" cy="6511512"/>
            <a:chOff x="0" y="0"/>
            <a:chExt cx="6549808" cy="86820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6549808" cy="3217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Resource</a:t>
              </a: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 </a:t>
              </a:r>
            </a:p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Page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170466"/>
              <a:ext cx="6549808" cy="3511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Presenting live not your thing? No worries! Record your Canva Presentation your audience can watch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at their own pace. 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4070813"/>
              <a:ext cx="5135377" cy="37952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972315" y="1441685"/>
            <a:ext cx="8771798" cy="654051"/>
            <a:chOff x="0" y="0"/>
            <a:chExt cx="11695731" cy="87206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-226"/>
              <a:ext cx="532260" cy="532712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093551" y="-38100"/>
              <a:ext cx="1060218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Click the three dots on the top right corner of your screen,</a:t>
              </a:r>
            </a:p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and select ‘</a:t>
              </a:r>
              <a:r>
                <a:rPr lang="en-US" sz="1999">
                  <a:solidFill>
                    <a:srgbClr val="000000"/>
                  </a:solidFill>
                  <a:latin typeface="Clear Sans Regular Bold"/>
                </a:rPr>
                <a:t>Present and record</a:t>
              </a: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.’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72315" y="2767383"/>
            <a:ext cx="8771798" cy="654051"/>
            <a:chOff x="0" y="0"/>
            <a:chExt cx="11695731" cy="87206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40137"/>
              <a:ext cx="532260" cy="532712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1093551" y="-38100"/>
              <a:ext cx="1060218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Click ‘</a:t>
              </a:r>
              <a:r>
                <a:rPr lang="en-US" sz="1999">
                  <a:solidFill>
                    <a:srgbClr val="000000"/>
                  </a:solidFill>
                  <a:latin typeface="Clear Sans Regular Bold"/>
                </a:rPr>
                <a:t>Go to recording studio</a:t>
              </a: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’ where you can choose the video and audio source for your video presentation.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72315" y="4153626"/>
            <a:ext cx="8771798" cy="654051"/>
            <a:chOff x="0" y="0"/>
            <a:chExt cx="11695731" cy="872067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-226"/>
              <a:ext cx="532260" cy="532712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1093551" y="-38100"/>
              <a:ext cx="1060218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Feel free to choose the ‘</a:t>
              </a:r>
              <a:r>
                <a:rPr lang="en-US" sz="1999">
                  <a:solidFill>
                    <a:srgbClr val="000000"/>
                  </a:solidFill>
                  <a:latin typeface="Clear Sans Regular Bold"/>
                </a:rPr>
                <a:t>No camera</a:t>
              </a: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’ option and record</a:t>
              </a:r>
            </a:p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your voice only.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72315" y="5479324"/>
            <a:ext cx="8771798" cy="399195"/>
            <a:chOff x="0" y="0"/>
            <a:chExt cx="11695731" cy="53226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-226"/>
              <a:ext cx="532260" cy="532712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1093551" y="-38100"/>
              <a:ext cx="1060218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Start recording, and press pause in between takes if you have to.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72315" y="6625744"/>
            <a:ext cx="8771798" cy="1006476"/>
            <a:chOff x="0" y="0"/>
            <a:chExt cx="11695731" cy="134196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12474"/>
              <a:ext cx="532260" cy="532712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1093551" y="-38100"/>
              <a:ext cx="10602180" cy="1380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Once you're done, download your Canva Presentation in MP4 file format or get a link to your Talking Presentation and share it with others.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72315" y="8191265"/>
            <a:ext cx="8771798" cy="654051"/>
            <a:chOff x="0" y="0"/>
            <a:chExt cx="11695731" cy="872067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5400000">
              <a:off x="226" y="40137"/>
              <a:ext cx="532260" cy="532712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1093551" y="-38100"/>
              <a:ext cx="1060218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You can also record a video inside the editor!</a:t>
              </a:r>
            </a:p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Go to '</a:t>
              </a:r>
              <a:r>
                <a:rPr lang="en-US" sz="1999">
                  <a:solidFill>
                    <a:srgbClr val="000000"/>
                  </a:solidFill>
                  <a:latin typeface="Clear Sans Regular Bold"/>
                </a:rPr>
                <a:t>Uploads</a:t>
              </a: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' and click on '</a:t>
              </a:r>
              <a:r>
                <a:rPr lang="en-US" sz="1999">
                  <a:solidFill>
                    <a:srgbClr val="000000"/>
                  </a:solidFill>
                  <a:latin typeface="Clear Sans Regular Bold"/>
                </a:rPr>
                <a:t>Record yourself</a:t>
              </a: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'.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3589" y="1219756"/>
            <a:ext cx="7230691" cy="2957047"/>
            <a:chOff x="0" y="0"/>
            <a:chExt cx="9640922" cy="394273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9640922" cy="3217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Overview of your idea</a:t>
              </a:r>
            </a:p>
          </p:txBody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3509353"/>
              <a:ext cx="5864091" cy="43337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59215" y="5792965"/>
            <a:ext cx="4689489" cy="398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The users exact location is identified precisely in the campus and a way to his destination is shown on his phone using the camera.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740495" y="5821540"/>
            <a:ext cx="4497009" cy="3907374"/>
            <a:chOff x="0" y="0"/>
            <a:chExt cx="5996012" cy="520983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5996012" cy="454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The app notifies the users about different events, schedules, etc, and its venues along with the time of the event.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725539"/>
              <a:ext cx="599601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50683" y="5821540"/>
            <a:ext cx="4368689" cy="2764374"/>
            <a:chOff x="0" y="0"/>
            <a:chExt cx="5824918" cy="36858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5824918" cy="3017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It uses a dual feature of 2d map and AR for indoor navigation.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201539"/>
              <a:ext cx="582491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false" flipV="false"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7163" y="4355897"/>
            <a:ext cx="1057439" cy="115624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50683" y="4127602"/>
            <a:ext cx="847149" cy="104235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81510" y="4469789"/>
            <a:ext cx="1042353" cy="10423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503" y="-262325"/>
            <a:ext cx="6335537" cy="10811649"/>
          </a:xfrm>
          <a:prstGeom prst="rect">
            <a:avLst/>
          </a:prstGeom>
          <a:solidFill>
            <a:srgbClr val="FFB92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25621" y="1268770"/>
            <a:ext cx="4201793" cy="4189801"/>
            <a:chOff x="0" y="0"/>
            <a:chExt cx="5602390" cy="558640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5223438"/>
              <a:ext cx="4911312" cy="362963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0" y="76200"/>
              <a:ext cx="5602390" cy="4792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Existing Solutions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822355" y="1163995"/>
            <a:ext cx="9840256" cy="773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Open Sans Extra Bold"/>
              </a:rPr>
              <a:t>There are 2d maps available in other universities but not very efficient and not in action. Use of google maps for navigation. Fixed maps with no feature of event notifier.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69014"/>
            <a:ext cx="9008948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USP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6793668"/>
            <a:ext cx="9008948" cy="2464632"/>
            <a:chOff x="0" y="0"/>
            <a:chExt cx="12011931" cy="32861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2011931" cy="2255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Navigate your campus faster and easier with WPU Campus Navigator. Directions. Best-route. Event-updates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19426"/>
              <a:ext cx="1201193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9171285" y="1991773"/>
            <a:ext cx="12608808" cy="6303453"/>
            <a:chOff x="0" y="0"/>
            <a:chExt cx="16811744" cy="840460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8403569" y="-3569"/>
              <a:ext cx="8404605" cy="841174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t="0" r="34" b="0"/>
            <a:stretch>
              <a:fillRect/>
            </a:stretch>
          </p:blipFill>
          <p:spPr>
            <a:xfrm flipH="false" flipV="false" rot="-5400000">
              <a:off x="3569" y="-3569"/>
              <a:ext cx="8404605" cy="8411744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3439" r="0" b="3439"/>
          <a:stretch>
            <a:fillRect/>
          </a:stretch>
        </p:blipFill>
        <p:spPr>
          <a:xfrm flipH="false" flipV="false" rot="0">
            <a:off x="11367577" y="1028700"/>
            <a:ext cx="5891723" cy="822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1022314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196" y="4843348"/>
            <a:ext cx="16230600" cy="3174524"/>
            <a:chOff x="0" y="0"/>
            <a:chExt cx="21640800" cy="423269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854749"/>
              <a:ext cx="21640800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This technology helps to find locations inside campus useful for everyone. Simplifying the process of planning and carrying out events.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21640800" cy="1475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pc="-139" sz="6999">
                  <a:solidFill>
                    <a:srgbClr val="FFFFFF"/>
                  </a:solidFill>
                  <a:latin typeface="Clear Sans Regular"/>
                </a:rPr>
                <a:t>IMPACT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1950693"/>
              <a:ext cx="5800534" cy="428680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26643" r="0" b="35533"/>
          <a:stretch>
            <a:fillRect/>
          </a:stretch>
        </p:blipFill>
        <p:spPr>
          <a:xfrm flipH="false" flipV="false" rot="0">
            <a:off x="-494766" y="-226768"/>
            <a:ext cx="18782766" cy="47361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787703" y="772708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617176"/>
            <a:ext cx="16230600" cy="2641124"/>
            <a:chOff x="0" y="0"/>
            <a:chExt cx="21640800" cy="352149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854749"/>
              <a:ext cx="2164080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21640800" cy="1475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pc="-139" sz="6999">
                  <a:solidFill>
                    <a:srgbClr val="FFFFFF"/>
                  </a:solidFill>
                  <a:latin typeface="Clear Sans Regular"/>
                </a:rPr>
                <a:t>WORKING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 flipH="false" flipV="false" rot="0">
              <a:off x="0" y="1950693"/>
              <a:ext cx="5800534" cy="428680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26643" r="0" b="35533"/>
          <a:stretch>
            <a:fillRect/>
          </a:stretch>
        </p:blipFill>
        <p:spPr>
          <a:xfrm flipH="false" flipV="false" rot="0">
            <a:off x="-247383" y="-226768"/>
            <a:ext cx="18782766" cy="47361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5086" y="772708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DAE1xMvQSdc</dc:identifier>
  <dcterms:modified xsi:type="dcterms:W3CDTF">2011-08-01T06:04:30Z</dcterms:modified>
  <cp:revision>1</cp:revision>
  <dc:title>Planning Presentation</dc:title>
</cp:coreProperties>
</file>